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8" r:id="rId3"/>
    <p:sldId id="340" r:id="rId4"/>
    <p:sldId id="341" r:id="rId5"/>
    <p:sldId id="268" r:id="rId6"/>
    <p:sldId id="328" r:id="rId7"/>
    <p:sldId id="330" r:id="rId8"/>
    <p:sldId id="331" r:id="rId9"/>
    <p:sldId id="333" r:id="rId10"/>
    <p:sldId id="339" r:id="rId11"/>
    <p:sldId id="342" r:id="rId12"/>
    <p:sldId id="355" r:id="rId13"/>
    <p:sldId id="356" r:id="rId14"/>
    <p:sldId id="343" r:id="rId15"/>
    <p:sldId id="344" r:id="rId16"/>
    <p:sldId id="345" r:id="rId17"/>
    <p:sldId id="346" r:id="rId18"/>
    <p:sldId id="347" r:id="rId19"/>
    <p:sldId id="351" r:id="rId20"/>
    <p:sldId id="348" r:id="rId21"/>
    <p:sldId id="350" r:id="rId22"/>
    <p:sldId id="349" r:id="rId23"/>
    <p:sldId id="353" r:id="rId24"/>
    <p:sldId id="352" r:id="rId25"/>
    <p:sldId id="35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5/21/2023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llyasviel/ControlNet"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learnopencv.com/image-generation-using-diffusion-model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opencv.com/image-generation-using-diffusion-model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asywithai.com/blog/controlnet-extension-for-stable-diffusion-how-does-it-work/#:~:text=ControlNet%20is%20an%20extension%20to%20the%20Stable%20Diffusion,that%20tell%20the%20model%20exactly%20what%20to%20d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llyasviel/ControlNet"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llyasviel/ControlNet"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llyasviel/ControlNet"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8F8A-6F4A-1D4A-EC81-63DFEF043014}"/>
              </a:ext>
            </a:extLst>
          </p:cNvPr>
          <p:cNvSpPr>
            <a:spLocks noGrp="1"/>
          </p:cNvSpPr>
          <p:nvPr>
            <p:ph type="ctrTitle"/>
          </p:nvPr>
        </p:nvSpPr>
        <p:spPr>
          <a:xfrm>
            <a:off x="815789" y="766327"/>
            <a:ext cx="10962901" cy="2421464"/>
          </a:xfrm>
        </p:spPr>
        <p:txBody>
          <a:bodyPr>
            <a:normAutofit/>
          </a:bodyPr>
          <a:lstStyle/>
          <a:p>
            <a:pPr algn="ctr"/>
            <a:r>
              <a:rPr lang="en-IN" dirty="0">
                <a:latin typeface="Bookman Old Style" panose="02050604050505020204" pitchFamily="18" charset="0"/>
              </a:rPr>
              <a:t>AI Interior generation </a:t>
            </a:r>
            <a:br>
              <a:rPr lang="en-IN" dirty="0">
                <a:latin typeface="Bookman Old Style" panose="02050604050505020204" pitchFamily="18" charset="0"/>
              </a:rPr>
            </a:br>
            <a:r>
              <a:rPr lang="en-IN" dirty="0">
                <a:latin typeface="Bookman Old Style" panose="02050604050505020204" pitchFamily="18" charset="0"/>
              </a:rPr>
              <a:t>using:</a:t>
            </a:r>
          </a:p>
        </p:txBody>
      </p:sp>
      <p:sp>
        <p:nvSpPr>
          <p:cNvPr id="3" name="Subtitle 2">
            <a:extLst>
              <a:ext uri="{FF2B5EF4-FFF2-40B4-BE49-F238E27FC236}">
                <a16:creationId xmlns:a16="http://schemas.microsoft.com/office/drawing/2014/main" id="{8A025860-201D-2C8C-0494-C51A27C76C5F}"/>
              </a:ext>
            </a:extLst>
          </p:cNvPr>
          <p:cNvSpPr>
            <a:spLocks noGrp="1"/>
          </p:cNvSpPr>
          <p:nvPr>
            <p:ph type="subTitle" idx="1"/>
          </p:nvPr>
        </p:nvSpPr>
        <p:spPr>
          <a:xfrm>
            <a:off x="3675528" y="5239869"/>
            <a:ext cx="7197726" cy="1405467"/>
          </a:xfrm>
        </p:spPr>
        <p:txBody>
          <a:bodyPr>
            <a:normAutofit/>
          </a:bodyPr>
          <a:lstStyle/>
          <a:p>
            <a:r>
              <a:rPr lang="en-IN" sz="2000" dirty="0"/>
              <a:t>Product demo by </a:t>
            </a:r>
            <a:r>
              <a:rPr lang="en-IN" sz="2000" dirty="0" err="1"/>
              <a:t>mitadru</a:t>
            </a:r>
            <a:r>
              <a:rPr lang="en-IN" sz="2000" dirty="0"/>
              <a:t> Datta</a:t>
            </a:r>
          </a:p>
        </p:txBody>
      </p:sp>
      <p:sp>
        <p:nvSpPr>
          <p:cNvPr id="4" name="TextBox 3">
            <a:extLst>
              <a:ext uri="{FF2B5EF4-FFF2-40B4-BE49-F238E27FC236}">
                <a16:creationId xmlns:a16="http://schemas.microsoft.com/office/drawing/2014/main" id="{BF000E68-61D9-2F35-8FF4-5EEBBE17F5B7}"/>
              </a:ext>
            </a:extLst>
          </p:cNvPr>
          <p:cNvSpPr txBox="1"/>
          <p:nvPr/>
        </p:nvSpPr>
        <p:spPr>
          <a:xfrm>
            <a:off x="4598894" y="3339353"/>
            <a:ext cx="4342933" cy="1569660"/>
          </a:xfrm>
          <a:prstGeom prst="rect">
            <a:avLst/>
          </a:prstGeom>
          <a:noFill/>
        </p:spPr>
        <p:txBody>
          <a:bodyPr wrap="square" rtlCol="0">
            <a:spAutoFit/>
          </a:bodyPr>
          <a:lstStyle/>
          <a:p>
            <a:pPr marL="285750" indent="-285750">
              <a:buFont typeface="Wingdings" panose="05000000000000000000" pitchFamily="2" charset="2"/>
              <a:buChar char="Ø"/>
            </a:pPr>
            <a:r>
              <a:rPr lang="en-IN" sz="3200" dirty="0">
                <a:latin typeface="Bookman Old Style" panose="02050604050505020204" pitchFamily="18" charset="0"/>
              </a:rPr>
              <a:t>1.5_SD_inpaint</a:t>
            </a:r>
          </a:p>
          <a:p>
            <a:pPr marL="285750" indent="-285750">
              <a:buFont typeface="Wingdings" panose="05000000000000000000" pitchFamily="2" charset="2"/>
              <a:buChar char="Ø"/>
            </a:pPr>
            <a:r>
              <a:rPr lang="en-IN" sz="3200" dirty="0">
                <a:latin typeface="Bookman Old Style" panose="02050604050505020204" pitchFamily="18" charset="0"/>
              </a:rPr>
              <a:t>ControlNet</a:t>
            </a:r>
          </a:p>
          <a:p>
            <a:pPr marL="285750" indent="-285750">
              <a:buFont typeface="Wingdings" panose="05000000000000000000" pitchFamily="2" charset="2"/>
              <a:buChar char="Ø"/>
            </a:pPr>
            <a:r>
              <a:rPr lang="en-IN" sz="3200" dirty="0">
                <a:latin typeface="Bookman Old Style" panose="02050604050505020204" pitchFamily="18" charset="0"/>
              </a:rPr>
              <a:t>V2_Depth Model</a:t>
            </a:r>
          </a:p>
        </p:txBody>
      </p:sp>
      <mc:AlternateContent xmlns:mc="http://schemas.openxmlformats.org/markup-compatibility/2006">
        <mc:Choice xmlns:am3d="http://schemas.microsoft.com/office/drawing/2017/model3d" Requires="am3d">
          <p:graphicFrame>
            <p:nvGraphicFramePr>
              <p:cNvPr id="7" name="3D Model 6" descr="Robot head">
                <a:extLst>
                  <a:ext uri="{FF2B5EF4-FFF2-40B4-BE49-F238E27FC236}">
                    <a16:creationId xmlns:a16="http://schemas.microsoft.com/office/drawing/2014/main" id="{DF179F43-2250-1AC3-A98C-17C7D00114A8}"/>
                  </a:ext>
                </a:extLst>
              </p:cNvPr>
              <p:cNvGraphicFramePr>
                <a:graphicFrameLocks noChangeAspect="1"/>
              </p:cNvGraphicFramePr>
              <p:nvPr>
                <p:extLst>
                  <p:ext uri="{D42A27DB-BD31-4B8C-83A1-F6EECF244321}">
                    <p14:modId xmlns:p14="http://schemas.microsoft.com/office/powerpoint/2010/main" val="1920881822"/>
                  </p:ext>
                </p:extLst>
              </p:nvPr>
            </p:nvGraphicFramePr>
            <p:xfrm>
              <a:off x="1212367" y="3429000"/>
              <a:ext cx="2463161" cy="2684403"/>
            </p:xfrm>
            <a:graphic>
              <a:graphicData uri="http://schemas.microsoft.com/office/drawing/2017/model3d">
                <am3d:model3d r:embed="rId2">
                  <am3d:spPr>
                    <a:xfrm>
                      <a:off x="0" y="0"/>
                      <a:ext cx="2463161" cy="2684403"/>
                    </a:xfrm>
                    <a:prstGeom prst="rect">
                      <a:avLst/>
                    </a:prstGeom>
                  </am3d:spPr>
                  <am3d:camera>
                    <am3d:pos x="0" y="0" z="71184385"/>
                    <am3d:up dx="0" dy="36000000" dz="0"/>
                    <am3d:lookAt x="0" y="0" z="0"/>
                    <am3d:perspective fov="2700000"/>
                  </am3d:camera>
                  <am3d:trans>
                    <am3d:meterPerModelUnit n="9270740" d="1000000"/>
                    <am3d:preTrans dx="0" dy="-18000000" dz="1835413"/>
                    <am3d:scale>
                      <am3d:sx n="1000000" d="1000000"/>
                      <am3d:sy n="1000000" d="1000000"/>
                      <am3d:sz n="1000000" d="1000000"/>
                    </am3d:scale>
                    <am3d:rot ax="1401329" ay="1766974" az="719167"/>
                    <am3d:postTrans dx="0" dy="0" dz="0"/>
                  </am3d:trans>
                  <am3d:raster rName="Office3DRenderer" rVer="16.0.8326">
                    <am3d:blip r:embed="rId3"/>
                  </am3d:raster>
                  <am3d:objViewport viewportSz="41298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obot head">
                <a:extLst>
                  <a:ext uri="{FF2B5EF4-FFF2-40B4-BE49-F238E27FC236}">
                    <a16:creationId xmlns:a16="http://schemas.microsoft.com/office/drawing/2014/main" id="{DF179F43-2250-1AC3-A98C-17C7D00114A8}"/>
                  </a:ext>
                </a:extLst>
              </p:cNvPr>
              <p:cNvPicPr>
                <a:picLocks noGrp="1" noRot="1" noChangeAspect="1" noMove="1" noResize="1" noEditPoints="1" noAdjustHandles="1" noChangeArrowheads="1" noChangeShapeType="1" noCrop="1"/>
              </p:cNvPicPr>
              <p:nvPr/>
            </p:nvPicPr>
            <p:blipFill>
              <a:blip r:embed="rId3"/>
              <a:stretch>
                <a:fillRect/>
              </a:stretch>
            </p:blipFill>
            <p:spPr>
              <a:xfrm>
                <a:off x="1212367" y="3429000"/>
                <a:ext cx="2463161" cy="2684403"/>
              </a:xfrm>
              <a:prstGeom prst="rect">
                <a:avLst/>
              </a:prstGeom>
            </p:spPr>
          </p:pic>
        </mc:Fallback>
      </mc:AlternateContent>
    </p:spTree>
    <p:extLst>
      <p:ext uri="{BB962C8B-B14F-4D97-AF65-F5344CB8AC3E}">
        <p14:creationId xmlns:p14="http://schemas.microsoft.com/office/powerpoint/2010/main" val="1286959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B775-A77E-8E02-73D4-8D5FEEE6F85D}"/>
              </a:ext>
            </a:extLst>
          </p:cNvPr>
          <p:cNvSpPr>
            <a:spLocks noGrp="1"/>
          </p:cNvSpPr>
          <p:nvPr>
            <p:ph type="title"/>
          </p:nvPr>
        </p:nvSpPr>
        <p:spPr>
          <a:xfrm>
            <a:off x="282389" y="143435"/>
            <a:ext cx="9982199" cy="824753"/>
          </a:xfrm>
        </p:spPr>
        <p:txBody>
          <a:bodyPr/>
          <a:lstStyle/>
          <a:p>
            <a:r>
              <a:rPr lang="en-IN" dirty="0"/>
              <a:t>Depth Variant </a:t>
            </a:r>
          </a:p>
        </p:txBody>
      </p:sp>
      <p:pic>
        <p:nvPicPr>
          <p:cNvPr id="5" name="Content Placeholder 4">
            <a:extLst>
              <a:ext uri="{FF2B5EF4-FFF2-40B4-BE49-F238E27FC236}">
                <a16:creationId xmlns:a16="http://schemas.microsoft.com/office/drawing/2014/main" id="{AB136D44-5458-0CBB-5F1E-1ADDC553EB65}"/>
              </a:ext>
            </a:extLst>
          </p:cNvPr>
          <p:cNvPicPr>
            <a:picLocks noGrp="1" noChangeAspect="1"/>
          </p:cNvPicPr>
          <p:nvPr>
            <p:ph idx="1"/>
          </p:nvPr>
        </p:nvPicPr>
        <p:blipFill rotWithShape="1">
          <a:blip r:embed="rId2"/>
          <a:srcRect l="9162" t="13539" r="33499" b="10316"/>
          <a:stretch/>
        </p:blipFill>
        <p:spPr>
          <a:xfrm>
            <a:off x="3881717" y="345951"/>
            <a:ext cx="8148918" cy="6087142"/>
          </a:xfrm>
        </p:spPr>
      </p:pic>
      <p:sp>
        <p:nvSpPr>
          <p:cNvPr id="6" name="TextBox 5">
            <a:extLst>
              <a:ext uri="{FF2B5EF4-FFF2-40B4-BE49-F238E27FC236}">
                <a16:creationId xmlns:a16="http://schemas.microsoft.com/office/drawing/2014/main" id="{AD0FF099-770C-1262-CB56-6407AE7D9C96}"/>
              </a:ext>
            </a:extLst>
          </p:cNvPr>
          <p:cNvSpPr txBox="1"/>
          <p:nvPr/>
        </p:nvSpPr>
        <p:spPr>
          <a:xfrm>
            <a:off x="62753" y="6411835"/>
            <a:ext cx="7637929" cy="369332"/>
          </a:xfrm>
          <a:prstGeom prst="rect">
            <a:avLst/>
          </a:prstGeom>
          <a:noFill/>
        </p:spPr>
        <p:txBody>
          <a:bodyPr wrap="square">
            <a:spAutoFit/>
          </a:bodyPr>
          <a:lstStyle/>
          <a:p>
            <a:r>
              <a:rPr lang="en-IN" dirty="0">
                <a:hlinkClick r:id="rId3">
                  <a:extLst>
                    <a:ext uri="{A12FA001-AC4F-418D-AE19-62706E023703}">
                      <ahyp:hlinkClr xmlns:ahyp="http://schemas.microsoft.com/office/drawing/2018/hyperlinkcolor" val="tx"/>
                    </a:ext>
                  </a:extLst>
                </a:hlinkClick>
              </a:rPr>
              <a:t>S</a:t>
            </a:r>
            <a:r>
              <a:rPr lang="en-IN" sz="1400" dirty="0">
                <a:hlinkClick r:id="rId3">
                  <a:extLst>
                    <a:ext uri="{A12FA001-AC4F-418D-AE19-62706E023703}">
                      <ahyp:hlinkClr xmlns:ahyp="http://schemas.microsoft.com/office/drawing/2018/hyperlinkcolor" val="tx"/>
                    </a:ext>
                  </a:extLst>
                </a:hlinkClick>
              </a:rPr>
              <a:t>ource: </a:t>
            </a:r>
            <a:r>
              <a:rPr lang="en-IN" sz="1400" dirty="0" err="1">
                <a:hlinkClick r:id="rId3">
                  <a:extLst>
                    <a:ext uri="{A12FA001-AC4F-418D-AE19-62706E023703}">
                      <ahyp:hlinkClr xmlns:ahyp="http://schemas.microsoft.com/office/drawing/2018/hyperlinkcolor" val="tx"/>
                    </a:ext>
                  </a:extLst>
                </a:hlinkClick>
              </a:rPr>
              <a:t>lllyasviel</a:t>
            </a:r>
            <a:r>
              <a:rPr lang="en-IN" sz="1400" dirty="0">
                <a:hlinkClick r:id="rId3">
                  <a:extLst>
                    <a:ext uri="{A12FA001-AC4F-418D-AE19-62706E023703}">
                      <ahyp:hlinkClr xmlns:ahyp="http://schemas.microsoft.com/office/drawing/2018/hyperlinkcolor" val="tx"/>
                    </a:ext>
                  </a:extLst>
                </a:hlinkClick>
              </a:rPr>
              <a:t>/ControlNet: Let us control diffusion models! (github.com)</a:t>
            </a:r>
            <a:endParaRPr lang="en-IN" sz="1400" dirty="0"/>
          </a:p>
        </p:txBody>
      </p:sp>
    </p:spTree>
    <p:extLst>
      <p:ext uri="{BB962C8B-B14F-4D97-AF65-F5344CB8AC3E}">
        <p14:creationId xmlns:p14="http://schemas.microsoft.com/office/powerpoint/2010/main" val="6306895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1973A0-AAE6-458E-F1F7-77900FF32DB7}"/>
              </a:ext>
            </a:extLst>
          </p:cNvPr>
          <p:cNvPicPr>
            <a:picLocks noGrp="1" noChangeAspect="1"/>
          </p:cNvPicPr>
          <p:nvPr>
            <p:ph idx="1"/>
          </p:nvPr>
        </p:nvPicPr>
        <p:blipFill rotWithShape="1">
          <a:blip r:embed="rId2"/>
          <a:srcRect t="3983" r="3983"/>
          <a:stretch/>
        </p:blipFill>
        <p:spPr>
          <a:xfrm>
            <a:off x="0" y="60511"/>
            <a:ext cx="12084424" cy="6797489"/>
          </a:xfrm>
        </p:spPr>
      </p:pic>
    </p:spTree>
    <p:extLst>
      <p:ext uri="{BB962C8B-B14F-4D97-AF65-F5344CB8AC3E}">
        <p14:creationId xmlns:p14="http://schemas.microsoft.com/office/powerpoint/2010/main" val="4131270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87E1-6A02-3CD3-556B-99299DB05B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0935F7-AF11-7C6C-B632-0E6676EBC12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7B787C-BC28-7D2D-7C5E-7743FC2FFFBB}"/>
              </a:ext>
            </a:extLst>
          </p:cNvPr>
          <p:cNvPicPr>
            <a:picLocks noChangeAspect="1"/>
          </p:cNvPicPr>
          <p:nvPr/>
        </p:nvPicPr>
        <p:blipFill rotWithShape="1">
          <a:blip r:embed="rId2"/>
          <a:srcRect t="3661" b="6797"/>
          <a:stretch/>
        </p:blipFill>
        <p:spPr>
          <a:xfrm>
            <a:off x="0" y="358588"/>
            <a:ext cx="12192000" cy="6140823"/>
          </a:xfrm>
          <a:prstGeom prst="rect">
            <a:avLst/>
          </a:prstGeom>
        </p:spPr>
      </p:pic>
    </p:spTree>
    <p:extLst>
      <p:ext uri="{BB962C8B-B14F-4D97-AF65-F5344CB8AC3E}">
        <p14:creationId xmlns:p14="http://schemas.microsoft.com/office/powerpoint/2010/main" val="9379525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EA58-B33F-B796-82AB-F17D676D7D67}"/>
              </a:ext>
            </a:extLst>
          </p:cNvPr>
          <p:cNvSpPr>
            <a:spLocks noGrp="1"/>
          </p:cNvSpPr>
          <p:nvPr>
            <p:ph type="title"/>
          </p:nvPr>
        </p:nvSpPr>
        <p:spPr>
          <a:xfrm>
            <a:off x="461683" y="94130"/>
            <a:ext cx="10131425" cy="690282"/>
          </a:xfrm>
        </p:spPr>
        <p:txBody>
          <a:bodyPr>
            <a:normAutofit fontScale="90000"/>
          </a:bodyPr>
          <a:lstStyle/>
          <a:p>
            <a:r>
              <a:rPr lang="en-IN" dirty="0"/>
              <a:t>Another idea is to use multiple rounds of inpainting</a:t>
            </a:r>
          </a:p>
        </p:txBody>
      </p:sp>
      <p:pic>
        <p:nvPicPr>
          <p:cNvPr id="5" name="Picture 4">
            <a:extLst>
              <a:ext uri="{FF2B5EF4-FFF2-40B4-BE49-F238E27FC236}">
                <a16:creationId xmlns:a16="http://schemas.microsoft.com/office/drawing/2014/main" id="{7A003623-1AB5-B74E-91FF-FB745DEF726C}"/>
              </a:ext>
            </a:extLst>
          </p:cNvPr>
          <p:cNvPicPr>
            <a:picLocks noChangeAspect="1"/>
          </p:cNvPicPr>
          <p:nvPr/>
        </p:nvPicPr>
        <p:blipFill rotWithShape="1">
          <a:blip r:embed="rId2"/>
          <a:srcRect t="7320" b="5359"/>
          <a:stretch/>
        </p:blipFill>
        <p:spPr>
          <a:xfrm>
            <a:off x="0" y="784412"/>
            <a:ext cx="12192000" cy="5988423"/>
          </a:xfrm>
          <a:prstGeom prst="rect">
            <a:avLst/>
          </a:prstGeom>
        </p:spPr>
      </p:pic>
      <p:pic>
        <p:nvPicPr>
          <p:cNvPr id="7" name="Content Placeholder 6">
            <a:extLst>
              <a:ext uri="{FF2B5EF4-FFF2-40B4-BE49-F238E27FC236}">
                <a16:creationId xmlns:a16="http://schemas.microsoft.com/office/drawing/2014/main" id="{B53B8F08-A2A8-7E70-859F-D12B44FC4E8D}"/>
              </a:ext>
            </a:extLst>
          </p:cNvPr>
          <p:cNvPicPr>
            <a:picLocks noGrp="1" noChangeAspect="1"/>
          </p:cNvPicPr>
          <p:nvPr>
            <p:ph idx="1"/>
          </p:nvPr>
        </p:nvPicPr>
        <p:blipFill>
          <a:blip r:embed="rId3"/>
          <a:stretch>
            <a:fillRect/>
          </a:stretch>
        </p:blipFill>
        <p:spPr>
          <a:xfrm>
            <a:off x="9529483" y="4249272"/>
            <a:ext cx="2662518" cy="2662518"/>
          </a:xfrm>
        </p:spPr>
      </p:pic>
    </p:spTree>
    <p:extLst>
      <p:ext uri="{BB962C8B-B14F-4D97-AF65-F5344CB8AC3E}">
        <p14:creationId xmlns:p14="http://schemas.microsoft.com/office/powerpoint/2010/main" val="33227739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F2A348-898E-2905-C69F-592BCDE786C5}"/>
              </a:ext>
            </a:extLst>
          </p:cNvPr>
          <p:cNvPicPr>
            <a:picLocks noGrp="1" noChangeAspect="1"/>
          </p:cNvPicPr>
          <p:nvPr>
            <p:ph idx="1"/>
          </p:nvPr>
        </p:nvPicPr>
        <p:blipFill>
          <a:blip r:embed="rId2"/>
          <a:stretch>
            <a:fillRect/>
          </a:stretch>
        </p:blipFill>
        <p:spPr>
          <a:xfrm>
            <a:off x="767136" y="57559"/>
            <a:ext cx="10187735" cy="6742881"/>
          </a:xfrm>
        </p:spPr>
      </p:pic>
    </p:spTree>
    <p:extLst>
      <p:ext uri="{BB962C8B-B14F-4D97-AF65-F5344CB8AC3E}">
        <p14:creationId xmlns:p14="http://schemas.microsoft.com/office/powerpoint/2010/main" val="7697229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0DB909-9FF9-6E62-D427-7F41FEC3FBE7}"/>
              </a:ext>
            </a:extLst>
          </p:cNvPr>
          <p:cNvPicPr>
            <a:picLocks noGrp="1" noChangeAspect="1"/>
          </p:cNvPicPr>
          <p:nvPr>
            <p:ph idx="1"/>
          </p:nvPr>
        </p:nvPicPr>
        <p:blipFill>
          <a:blip r:embed="rId2"/>
          <a:stretch>
            <a:fillRect/>
          </a:stretch>
        </p:blipFill>
        <p:spPr>
          <a:xfrm>
            <a:off x="465232" y="1416423"/>
            <a:ext cx="5514229" cy="3649662"/>
          </a:xfrm>
        </p:spPr>
      </p:pic>
      <p:pic>
        <p:nvPicPr>
          <p:cNvPr id="7" name="Picture 6">
            <a:extLst>
              <a:ext uri="{FF2B5EF4-FFF2-40B4-BE49-F238E27FC236}">
                <a16:creationId xmlns:a16="http://schemas.microsoft.com/office/drawing/2014/main" id="{E38D508A-9A19-7A30-CA7C-80BE527AF2FD}"/>
              </a:ext>
            </a:extLst>
          </p:cNvPr>
          <p:cNvPicPr>
            <a:picLocks noChangeAspect="1"/>
          </p:cNvPicPr>
          <p:nvPr/>
        </p:nvPicPr>
        <p:blipFill>
          <a:blip r:embed="rId3"/>
          <a:stretch>
            <a:fillRect/>
          </a:stretch>
        </p:blipFill>
        <p:spPr>
          <a:xfrm>
            <a:off x="6598023" y="1053353"/>
            <a:ext cx="4876800" cy="4876800"/>
          </a:xfrm>
          <a:prstGeom prst="rect">
            <a:avLst/>
          </a:prstGeom>
        </p:spPr>
      </p:pic>
    </p:spTree>
    <p:extLst>
      <p:ext uri="{BB962C8B-B14F-4D97-AF65-F5344CB8AC3E}">
        <p14:creationId xmlns:p14="http://schemas.microsoft.com/office/powerpoint/2010/main" val="9150601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E2373B-4FE2-03F5-4848-81945D20B2A7}"/>
              </a:ext>
            </a:extLst>
          </p:cNvPr>
          <p:cNvPicPr>
            <a:picLocks noGrp="1" noChangeAspect="1"/>
          </p:cNvPicPr>
          <p:nvPr>
            <p:ph idx="1"/>
          </p:nvPr>
        </p:nvPicPr>
        <p:blipFill>
          <a:blip r:embed="rId2"/>
          <a:stretch>
            <a:fillRect/>
          </a:stretch>
        </p:blipFill>
        <p:spPr>
          <a:xfrm>
            <a:off x="581771" y="1496079"/>
            <a:ext cx="5514229" cy="3649662"/>
          </a:xfrm>
        </p:spPr>
      </p:pic>
      <p:pic>
        <p:nvPicPr>
          <p:cNvPr id="7" name="Picture 6">
            <a:extLst>
              <a:ext uri="{FF2B5EF4-FFF2-40B4-BE49-F238E27FC236}">
                <a16:creationId xmlns:a16="http://schemas.microsoft.com/office/drawing/2014/main" id="{1B3EBC10-237D-4289-8FC0-92AB1EA13251}"/>
              </a:ext>
            </a:extLst>
          </p:cNvPr>
          <p:cNvPicPr>
            <a:picLocks noChangeAspect="1"/>
          </p:cNvPicPr>
          <p:nvPr/>
        </p:nvPicPr>
        <p:blipFill>
          <a:blip r:embed="rId3"/>
          <a:stretch>
            <a:fillRect/>
          </a:stretch>
        </p:blipFill>
        <p:spPr>
          <a:xfrm>
            <a:off x="6372225" y="1600011"/>
            <a:ext cx="5357200" cy="3545730"/>
          </a:xfrm>
          <a:prstGeom prst="rect">
            <a:avLst/>
          </a:prstGeom>
        </p:spPr>
      </p:pic>
    </p:spTree>
    <p:extLst>
      <p:ext uri="{BB962C8B-B14F-4D97-AF65-F5344CB8AC3E}">
        <p14:creationId xmlns:p14="http://schemas.microsoft.com/office/powerpoint/2010/main" val="25608037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DF0B23-08E8-417F-9DEE-7D661813C65E}"/>
              </a:ext>
            </a:extLst>
          </p:cNvPr>
          <p:cNvPicPr>
            <a:picLocks noGrp="1" noChangeAspect="1"/>
          </p:cNvPicPr>
          <p:nvPr>
            <p:ph idx="1"/>
          </p:nvPr>
        </p:nvPicPr>
        <p:blipFill rotWithShape="1">
          <a:blip r:embed="rId2"/>
          <a:srcRect l="18281" t="22135" r="22999" b="8105"/>
          <a:stretch/>
        </p:blipFill>
        <p:spPr>
          <a:xfrm>
            <a:off x="618565" y="104254"/>
            <a:ext cx="4975412" cy="3324746"/>
          </a:xfrm>
        </p:spPr>
      </p:pic>
      <p:pic>
        <p:nvPicPr>
          <p:cNvPr id="7" name="Picture 6">
            <a:extLst>
              <a:ext uri="{FF2B5EF4-FFF2-40B4-BE49-F238E27FC236}">
                <a16:creationId xmlns:a16="http://schemas.microsoft.com/office/drawing/2014/main" id="{E95D352C-FE8F-A962-E02F-BE70CB14CE76}"/>
              </a:ext>
            </a:extLst>
          </p:cNvPr>
          <p:cNvPicPr>
            <a:picLocks noChangeAspect="1"/>
          </p:cNvPicPr>
          <p:nvPr/>
        </p:nvPicPr>
        <p:blipFill rotWithShape="1">
          <a:blip r:embed="rId3"/>
          <a:srcRect l="18971" t="23138" r="23750" b="8758"/>
          <a:stretch/>
        </p:blipFill>
        <p:spPr>
          <a:xfrm>
            <a:off x="6338046" y="104254"/>
            <a:ext cx="5100918" cy="3411526"/>
          </a:xfrm>
          <a:prstGeom prst="rect">
            <a:avLst/>
          </a:prstGeom>
        </p:spPr>
      </p:pic>
      <p:pic>
        <p:nvPicPr>
          <p:cNvPr id="9" name="Picture 8">
            <a:extLst>
              <a:ext uri="{FF2B5EF4-FFF2-40B4-BE49-F238E27FC236}">
                <a16:creationId xmlns:a16="http://schemas.microsoft.com/office/drawing/2014/main" id="{7B78E1CC-7BED-EA78-1FBE-81CD88591223}"/>
              </a:ext>
            </a:extLst>
          </p:cNvPr>
          <p:cNvPicPr>
            <a:picLocks noChangeAspect="1"/>
          </p:cNvPicPr>
          <p:nvPr/>
        </p:nvPicPr>
        <p:blipFill rotWithShape="1">
          <a:blip r:embed="rId4"/>
          <a:srcRect l="18677" t="22746" r="23309" b="8365"/>
          <a:stretch/>
        </p:blipFill>
        <p:spPr>
          <a:xfrm>
            <a:off x="3505200" y="3430498"/>
            <a:ext cx="4975412" cy="3323248"/>
          </a:xfrm>
          <a:prstGeom prst="rect">
            <a:avLst/>
          </a:prstGeom>
        </p:spPr>
      </p:pic>
    </p:spTree>
    <p:extLst>
      <p:ext uri="{BB962C8B-B14F-4D97-AF65-F5344CB8AC3E}">
        <p14:creationId xmlns:p14="http://schemas.microsoft.com/office/powerpoint/2010/main" val="36028145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459930-FE73-0FEC-AF35-745E2F66255E}"/>
              </a:ext>
            </a:extLst>
          </p:cNvPr>
          <p:cNvPicPr>
            <a:picLocks noGrp="1" noChangeAspect="1"/>
          </p:cNvPicPr>
          <p:nvPr>
            <p:ph idx="1"/>
          </p:nvPr>
        </p:nvPicPr>
        <p:blipFill rotWithShape="1">
          <a:blip r:embed="rId2"/>
          <a:srcRect l="18143" t="22135" r="23275" b="7369"/>
          <a:stretch/>
        </p:blipFill>
        <p:spPr>
          <a:xfrm>
            <a:off x="215153" y="1488141"/>
            <a:ext cx="5755341" cy="3895715"/>
          </a:xfrm>
        </p:spPr>
      </p:pic>
      <p:pic>
        <p:nvPicPr>
          <p:cNvPr id="7" name="Picture 6">
            <a:extLst>
              <a:ext uri="{FF2B5EF4-FFF2-40B4-BE49-F238E27FC236}">
                <a16:creationId xmlns:a16="http://schemas.microsoft.com/office/drawing/2014/main" id="{5E8BBE3B-30BA-AFAE-F096-09CF9AED85F4}"/>
              </a:ext>
            </a:extLst>
          </p:cNvPr>
          <p:cNvPicPr>
            <a:picLocks noChangeAspect="1"/>
          </p:cNvPicPr>
          <p:nvPr/>
        </p:nvPicPr>
        <p:blipFill rotWithShape="1">
          <a:blip r:embed="rId3"/>
          <a:srcRect l="18897" t="22876" r="23382" b="8627"/>
          <a:stretch/>
        </p:blipFill>
        <p:spPr>
          <a:xfrm>
            <a:off x="6096000" y="1488141"/>
            <a:ext cx="5755341" cy="3841780"/>
          </a:xfrm>
          <a:prstGeom prst="rect">
            <a:avLst/>
          </a:prstGeom>
        </p:spPr>
      </p:pic>
    </p:spTree>
    <p:extLst>
      <p:ext uri="{BB962C8B-B14F-4D97-AF65-F5344CB8AC3E}">
        <p14:creationId xmlns:p14="http://schemas.microsoft.com/office/powerpoint/2010/main" val="41141366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5A49-4402-6516-F0BE-9CECE6494DC7}"/>
              </a:ext>
            </a:extLst>
          </p:cNvPr>
          <p:cNvSpPr>
            <a:spLocks noGrp="1"/>
          </p:cNvSpPr>
          <p:nvPr>
            <p:ph type="title"/>
          </p:nvPr>
        </p:nvSpPr>
        <p:spPr/>
        <p:txBody>
          <a:bodyPr/>
          <a:lstStyle/>
          <a:p>
            <a:r>
              <a:rPr lang="en-IN" dirty="0"/>
              <a:t>Now, lets say I like this model:</a:t>
            </a:r>
          </a:p>
        </p:txBody>
      </p:sp>
      <p:pic>
        <p:nvPicPr>
          <p:cNvPr id="5" name="Content Placeholder 4">
            <a:extLst>
              <a:ext uri="{FF2B5EF4-FFF2-40B4-BE49-F238E27FC236}">
                <a16:creationId xmlns:a16="http://schemas.microsoft.com/office/drawing/2014/main" id="{336958A5-18EE-7C64-3B6E-B33D37FE939B}"/>
              </a:ext>
            </a:extLst>
          </p:cNvPr>
          <p:cNvPicPr>
            <a:picLocks noGrp="1" noChangeAspect="1"/>
          </p:cNvPicPr>
          <p:nvPr>
            <p:ph idx="1"/>
          </p:nvPr>
        </p:nvPicPr>
        <p:blipFill>
          <a:blip r:embed="rId2"/>
          <a:stretch>
            <a:fillRect/>
          </a:stretch>
        </p:blipFill>
        <p:spPr>
          <a:xfrm>
            <a:off x="3338885" y="1752071"/>
            <a:ext cx="5514229" cy="3649662"/>
          </a:xfrm>
        </p:spPr>
      </p:pic>
      <p:sp>
        <p:nvSpPr>
          <p:cNvPr id="6" name="Title 1">
            <a:extLst>
              <a:ext uri="{FF2B5EF4-FFF2-40B4-BE49-F238E27FC236}">
                <a16:creationId xmlns:a16="http://schemas.microsoft.com/office/drawing/2014/main" id="{04138330-D6A9-39E0-DB4A-BD9FA1AE666D}"/>
              </a:ext>
            </a:extLst>
          </p:cNvPr>
          <p:cNvSpPr txBox="1">
            <a:spLocks/>
          </p:cNvSpPr>
          <p:nvPr/>
        </p:nvSpPr>
        <p:spPr>
          <a:xfrm>
            <a:off x="443754" y="5401733"/>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So let us try to generate more </a:t>
            </a:r>
            <a:r>
              <a:rPr lang="en-IN" dirty="0" err="1"/>
              <a:t>desiGns</a:t>
            </a:r>
            <a:r>
              <a:rPr lang="en-IN" dirty="0"/>
              <a:t> of the same model</a:t>
            </a:r>
          </a:p>
        </p:txBody>
      </p:sp>
    </p:spTree>
    <p:extLst>
      <p:ext uri="{BB962C8B-B14F-4D97-AF65-F5344CB8AC3E}">
        <p14:creationId xmlns:p14="http://schemas.microsoft.com/office/powerpoint/2010/main" val="33381192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092752-D1E1-2583-CC2F-17B1F11F31CC}"/>
              </a:ext>
            </a:extLst>
          </p:cNvPr>
          <p:cNvPicPr>
            <a:picLocks noChangeAspect="1"/>
          </p:cNvPicPr>
          <p:nvPr/>
        </p:nvPicPr>
        <p:blipFill rotWithShape="1">
          <a:blip r:embed="rId2"/>
          <a:srcRect l="14264" t="43194" r="43236" b="21962"/>
          <a:stretch/>
        </p:blipFill>
        <p:spPr>
          <a:xfrm>
            <a:off x="1684837" y="2007262"/>
            <a:ext cx="5137470" cy="2369243"/>
          </a:xfrm>
          <a:prstGeom prst="rect">
            <a:avLst/>
          </a:prstGeom>
        </p:spPr>
      </p:pic>
      <p:sp>
        <p:nvSpPr>
          <p:cNvPr id="6" name="TextBox 5">
            <a:extLst>
              <a:ext uri="{FF2B5EF4-FFF2-40B4-BE49-F238E27FC236}">
                <a16:creationId xmlns:a16="http://schemas.microsoft.com/office/drawing/2014/main" id="{735E9008-03F2-37D7-DB2A-40A0CDC79C70}"/>
              </a:ext>
            </a:extLst>
          </p:cNvPr>
          <p:cNvSpPr txBox="1"/>
          <p:nvPr/>
        </p:nvSpPr>
        <p:spPr>
          <a:xfrm>
            <a:off x="7642593" y="2857985"/>
            <a:ext cx="4419600" cy="2862322"/>
          </a:xfrm>
          <a:prstGeom prst="rect">
            <a:avLst/>
          </a:prstGeom>
          <a:noFill/>
        </p:spPr>
        <p:txBody>
          <a:bodyPr wrap="square">
            <a:spAutoFit/>
          </a:bodyPr>
          <a:lstStyle/>
          <a:p>
            <a:r>
              <a:rPr lang="en-US" b="0" i="0" dirty="0">
                <a:effectLst/>
                <a:latin typeface="Roboto" panose="02000000000000000000" pitchFamily="2" charset="0"/>
              </a:rPr>
              <a:t>Image Inpainting is an image restoration technique to remove unwanted objects in an image or replace them with some other object/texture/design entirely. To perform image inpainting, the user first draws a mask around the object or the pixels that need to be altered. After creating the mask, the user can tell the model how it should alter the masked pixels.</a:t>
            </a:r>
            <a:endParaRPr lang="en-IN" dirty="0"/>
          </a:p>
        </p:txBody>
      </p:sp>
      <p:sp>
        <p:nvSpPr>
          <p:cNvPr id="7" name="TextBox 6">
            <a:extLst>
              <a:ext uri="{FF2B5EF4-FFF2-40B4-BE49-F238E27FC236}">
                <a16:creationId xmlns:a16="http://schemas.microsoft.com/office/drawing/2014/main" id="{8679D3A6-38E0-13D9-490F-AAE12B365F66}"/>
              </a:ext>
            </a:extLst>
          </p:cNvPr>
          <p:cNvSpPr txBox="1"/>
          <p:nvPr/>
        </p:nvSpPr>
        <p:spPr>
          <a:xfrm>
            <a:off x="1187643" y="716769"/>
            <a:ext cx="7077816" cy="769441"/>
          </a:xfrm>
          <a:prstGeom prst="rect">
            <a:avLst/>
          </a:prstGeom>
          <a:noFill/>
        </p:spPr>
        <p:txBody>
          <a:bodyPr wrap="square" rtlCol="0">
            <a:spAutoFit/>
          </a:bodyPr>
          <a:lstStyle/>
          <a:p>
            <a:r>
              <a:rPr lang="en-IN" sz="4400" b="1" dirty="0"/>
              <a:t>IMAGE INPAINTING</a:t>
            </a:r>
          </a:p>
        </p:txBody>
      </p:sp>
      <p:pic>
        <p:nvPicPr>
          <p:cNvPr id="9" name="Picture 8">
            <a:extLst>
              <a:ext uri="{FF2B5EF4-FFF2-40B4-BE49-F238E27FC236}">
                <a16:creationId xmlns:a16="http://schemas.microsoft.com/office/drawing/2014/main" id="{2B7A3C0E-7D42-AB9E-42D0-A352507EF673}"/>
              </a:ext>
            </a:extLst>
          </p:cNvPr>
          <p:cNvPicPr>
            <a:picLocks noChangeAspect="1"/>
          </p:cNvPicPr>
          <p:nvPr/>
        </p:nvPicPr>
        <p:blipFill rotWithShape="1">
          <a:blip r:embed="rId3"/>
          <a:srcRect l="18971" t="46986" r="47573" b="20000"/>
          <a:stretch/>
        </p:blipFill>
        <p:spPr>
          <a:xfrm>
            <a:off x="2339607" y="4289146"/>
            <a:ext cx="4078941" cy="2264086"/>
          </a:xfrm>
          <a:prstGeom prst="rect">
            <a:avLst/>
          </a:prstGeom>
        </p:spPr>
      </p:pic>
      <p:sp>
        <p:nvSpPr>
          <p:cNvPr id="3" name="TextBox 2">
            <a:extLst>
              <a:ext uri="{FF2B5EF4-FFF2-40B4-BE49-F238E27FC236}">
                <a16:creationId xmlns:a16="http://schemas.microsoft.com/office/drawing/2014/main" id="{C0A0E369-7CBC-44B4-92FC-EF8F991E4B2C}"/>
              </a:ext>
            </a:extLst>
          </p:cNvPr>
          <p:cNvSpPr txBox="1"/>
          <p:nvPr/>
        </p:nvSpPr>
        <p:spPr>
          <a:xfrm>
            <a:off x="412377" y="6495827"/>
            <a:ext cx="8821271" cy="307777"/>
          </a:xfrm>
          <a:prstGeom prst="rect">
            <a:avLst/>
          </a:prstGeom>
          <a:noFill/>
        </p:spPr>
        <p:txBody>
          <a:bodyPr wrap="square">
            <a:spAutoFit/>
          </a:bodyPr>
          <a:lstStyle/>
          <a:p>
            <a:r>
              <a:rPr lang="en-IN" sz="1400" dirty="0">
                <a:hlinkClick r:id="rId4">
                  <a:extLst>
                    <a:ext uri="{A12FA001-AC4F-418D-AE19-62706E023703}">
                      <ahyp:hlinkClr xmlns:ahyp="http://schemas.microsoft.com/office/drawing/2018/hyperlinkcolor" val="tx"/>
                    </a:ext>
                  </a:extLst>
                </a:hlinkClick>
              </a:rPr>
              <a:t>Source: Introduction to Diffusion Models for Image Generation - A Comprehensive Guide (learnopencv.com)</a:t>
            </a:r>
            <a:endParaRPr lang="en-IN" sz="1400" dirty="0"/>
          </a:p>
        </p:txBody>
      </p:sp>
    </p:spTree>
    <p:extLst>
      <p:ext uri="{BB962C8B-B14F-4D97-AF65-F5344CB8AC3E}">
        <p14:creationId xmlns:p14="http://schemas.microsoft.com/office/powerpoint/2010/main" val="11216364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2CA1-5B40-6661-98EF-DAD2FC2FA287}"/>
              </a:ext>
            </a:extLst>
          </p:cNvPr>
          <p:cNvSpPr>
            <a:spLocks noGrp="1"/>
          </p:cNvSpPr>
          <p:nvPr>
            <p:ph type="title"/>
          </p:nvPr>
        </p:nvSpPr>
        <p:spPr>
          <a:xfrm>
            <a:off x="7476565" y="3615266"/>
            <a:ext cx="3510991" cy="1456267"/>
          </a:xfrm>
        </p:spPr>
        <p:txBody>
          <a:bodyPr>
            <a:normAutofit fontScale="90000"/>
          </a:bodyPr>
          <a:lstStyle/>
          <a:p>
            <a:r>
              <a:rPr lang="en-IN" dirty="0"/>
              <a:t>Using the </a:t>
            </a:r>
            <a:r>
              <a:rPr lang="en-IN" dirty="0" err="1"/>
              <a:t>controlnet</a:t>
            </a:r>
            <a:r>
              <a:rPr lang="en-IN" dirty="0"/>
              <a:t> depth option</a:t>
            </a:r>
          </a:p>
        </p:txBody>
      </p:sp>
      <p:pic>
        <p:nvPicPr>
          <p:cNvPr id="5" name="Picture 4">
            <a:extLst>
              <a:ext uri="{FF2B5EF4-FFF2-40B4-BE49-F238E27FC236}">
                <a16:creationId xmlns:a16="http://schemas.microsoft.com/office/drawing/2014/main" id="{82D6993B-FC22-908C-2D88-EAE77EA4CCD0}"/>
              </a:ext>
            </a:extLst>
          </p:cNvPr>
          <p:cNvPicPr>
            <a:picLocks noChangeAspect="1"/>
          </p:cNvPicPr>
          <p:nvPr/>
        </p:nvPicPr>
        <p:blipFill rotWithShape="1">
          <a:blip r:embed="rId2"/>
          <a:srcRect t="7320" r="50000" b="5099"/>
          <a:stretch/>
        </p:blipFill>
        <p:spPr>
          <a:xfrm>
            <a:off x="430306" y="425823"/>
            <a:ext cx="6096000" cy="6006352"/>
          </a:xfrm>
          <a:prstGeom prst="rect">
            <a:avLst/>
          </a:prstGeom>
        </p:spPr>
      </p:pic>
      <p:sp>
        <p:nvSpPr>
          <p:cNvPr id="6" name="Arrow: Left 5">
            <a:extLst>
              <a:ext uri="{FF2B5EF4-FFF2-40B4-BE49-F238E27FC236}">
                <a16:creationId xmlns:a16="http://schemas.microsoft.com/office/drawing/2014/main" id="{973E554D-0247-BF58-2B56-EFCD08AC4E7E}"/>
              </a:ext>
            </a:extLst>
          </p:cNvPr>
          <p:cNvSpPr/>
          <p:nvPr/>
        </p:nvSpPr>
        <p:spPr>
          <a:xfrm>
            <a:off x="5486400" y="4428565"/>
            <a:ext cx="1855694" cy="430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70368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8B38E0-F31A-CADE-A9C3-55EC33438F34}"/>
              </a:ext>
            </a:extLst>
          </p:cNvPr>
          <p:cNvPicPr>
            <a:picLocks noChangeAspect="1"/>
          </p:cNvPicPr>
          <p:nvPr/>
        </p:nvPicPr>
        <p:blipFill>
          <a:blip r:embed="rId2"/>
          <a:stretch>
            <a:fillRect/>
          </a:stretch>
        </p:blipFill>
        <p:spPr>
          <a:xfrm>
            <a:off x="3657600" y="918883"/>
            <a:ext cx="4876800" cy="4876800"/>
          </a:xfrm>
          <a:prstGeom prst="rect">
            <a:avLst/>
          </a:prstGeom>
        </p:spPr>
      </p:pic>
      <p:pic>
        <p:nvPicPr>
          <p:cNvPr id="9" name="Picture 8">
            <a:extLst>
              <a:ext uri="{FF2B5EF4-FFF2-40B4-BE49-F238E27FC236}">
                <a16:creationId xmlns:a16="http://schemas.microsoft.com/office/drawing/2014/main" id="{EE97B7E0-688F-9016-DDDA-7189C86AD858}"/>
              </a:ext>
            </a:extLst>
          </p:cNvPr>
          <p:cNvPicPr>
            <a:picLocks noChangeAspect="1"/>
          </p:cNvPicPr>
          <p:nvPr/>
        </p:nvPicPr>
        <p:blipFill>
          <a:blip r:embed="rId3"/>
          <a:stretch>
            <a:fillRect/>
          </a:stretch>
        </p:blipFill>
        <p:spPr>
          <a:xfrm>
            <a:off x="8776449" y="3552266"/>
            <a:ext cx="3222811" cy="3222811"/>
          </a:xfrm>
          <a:prstGeom prst="rect">
            <a:avLst/>
          </a:prstGeom>
        </p:spPr>
      </p:pic>
      <p:pic>
        <p:nvPicPr>
          <p:cNvPr id="11" name="Picture 10">
            <a:extLst>
              <a:ext uri="{FF2B5EF4-FFF2-40B4-BE49-F238E27FC236}">
                <a16:creationId xmlns:a16="http://schemas.microsoft.com/office/drawing/2014/main" id="{C5B5B0FB-8991-15FE-552E-355A8E96162A}"/>
              </a:ext>
            </a:extLst>
          </p:cNvPr>
          <p:cNvPicPr>
            <a:picLocks noChangeAspect="1"/>
          </p:cNvPicPr>
          <p:nvPr/>
        </p:nvPicPr>
        <p:blipFill>
          <a:blip r:embed="rId4"/>
          <a:stretch>
            <a:fillRect/>
          </a:stretch>
        </p:blipFill>
        <p:spPr>
          <a:xfrm>
            <a:off x="147916" y="3527612"/>
            <a:ext cx="3267635" cy="3267635"/>
          </a:xfrm>
          <a:prstGeom prst="rect">
            <a:avLst/>
          </a:prstGeom>
        </p:spPr>
      </p:pic>
      <p:pic>
        <p:nvPicPr>
          <p:cNvPr id="13" name="Picture 12">
            <a:extLst>
              <a:ext uri="{FF2B5EF4-FFF2-40B4-BE49-F238E27FC236}">
                <a16:creationId xmlns:a16="http://schemas.microsoft.com/office/drawing/2014/main" id="{9F14F41A-A2B9-AE22-D914-B7468F765719}"/>
              </a:ext>
            </a:extLst>
          </p:cNvPr>
          <p:cNvPicPr>
            <a:picLocks noChangeAspect="1"/>
          </p:cNvPicPr>
          <p:nvPr/>
        </p:nvPicPr>
        <p:blipFill>
          <a:blip r:embed="rId5"/>
          <a:stretch>
            <a:fillRect/>
          </a:stretch>
        </p:blipFill>
        <p:spPr>
          <a:xfrm>
            <a:off x="8619567" y="82923"/>
            <a:ext cx="3424517" cy="3424517"/>
          </a:xfrm>
          <a:prstGeom prst="rect">
            <a:avLst/>
          </a:prstGeom>
        </p:spPr>
      </p:pic>
      <p:pic>
        <p:nvPicPr>
          <p:cNvPr id="15" name="Picture 14">
            <a:extLst>
              <a:ext uri="{FF2B5EF4-FFF2-40B4-BE49-F238E27FC236}">
                <a16:creationId xmlns:a16="http://schemas.microsoft.com/office/drawing/2014/main" id="{36355EE8-F92F-AD59-41D6-09F8CFC19E66}"/>
              </a:ext>
            </a:extLst>
          </p:cNvPr>
          <p:cNvPicPr>
            <a:picLocks noChangeAspect="1"/>
          </p:cNvPicPr>
          <p:nvPr/>
        </p:nvPicPr>
        <p:blipFill>
          <a:blip r:embed="rId6"/>
          <a:stretch>
            <a:fillRect/>
          </a:stretch>
        </p:blipFill>
        <p:spPr>
          <a:xfrm>
            <a:off x="147916" y="161365"/>
            <a:ext cx="3267635" cy="3267635"/>
          </a:xfrm>
          <a:prstGeom prst="rect">
            <a:avLst/>
          </a:prstGeom>
        </p:spPr>
      </p:pic>
    </p:spTree>
    <p:extLst>
      <p:ext uri="{BB962C8B-B14F-4D97-AF65-F5344CB8AC3E}">
        <p14:creationId xmlns:p14="http://schemas.microsoft.com/office/powerpoint/2010/main" val="35372341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D982-BD94-6AE3-DDBA-F500EE00FB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373E15-2958-4820-921A-B773D947DDB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275C5FB-EAE5-3444-A071-80D8F2F2C934}"/>
              </a:ext>
            </a:extLst>
          </p:cNvPr>
          <p:cNvPicPr>
            <a:picLocks noChangeAspect="1"/>
          </p:cNvPicPr>
          <p:nvPr/>
        </p:nvPicPr>
        <p:blipFill rotWithShape="1">
          <a:blip r:embed="rId2"/>
          <a:srcRect t="3661" b="5228"/>
          <a:stretch/>
        </p:blipFill>
        <p:spPr>
          <a:xfrm>
            <a:off x="0" y="251012"/>
            <a:ext cx="12192000" cy="6248400"/>
          </a:xfrm>
          <a:prstGeom prst="rect">
            <a:avLst/>
          </a:prstGeom>
        </p:spPr>
      </p:pic>
    </p:spTree>
    <p:extLst>
      <p:ext uri="{BB962C8B-B14F-4D97-AF65-F5344CB8AC3E}">
        <p14:creationId xmlns:p14="http://schemas.microsoft.com/office/powerpoint/2010/main" val="3575082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4097-B28A-570B-27C4-B92C36363A75}"/>
              </a:ext>
            </a:extLst>
          </p:cNvPr>
          <p:cNvSpPr>
            <a:spLocks noGrp="1"/>
          </p:cNvSpPr>
          <p:nvPr>
            <p:ph type="title"/>
          </p:nvPr>
        </p:nvSpPr>
        <p:spPr>
          <a:xfrm>
            <a:off x="820272" y="2770094"/>
            <a:ext cx="10131425" cy="1456267"/>
          </a:xfrm>
        </p:spPr>
        <p:txBody>
          <a:bodyPr/>
          <a:lstStyle/>
          <a:p>
            <a:r>
              <a:rPr lang="en-IN" dirty="0"/>
              <a:t>Similarly, we can generate variants of other models…</a:t>
            </a:r>
          </a:p>
        </p:txBody>
      </p:sp>
    </p:spTree>
    <p:extLst>
      <p:ext uri="{BB962C8B-B14F-4D97-AF65-F5344CB8AC3E}">
        <p14:creationId xmlns:p14="http://schemas.microsoft.com/office/powerpoint/2010/main" val="13273749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8714A-E6B1-89D9-96EA-9403139A4F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85DFE45-423D-74EF-3983-D3804FF310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B7BD37-D79F-E830-AF86-0FF4D2320077}"/>
              </a:ext>
            </a:extLst>
          </p:cNvPr>
          <p:cNvPicPr>
            <a:picLocks noChangeAspect="1"/>
          </p:cNvPicPr>
          <p:nvPr/>
        </p:nvPicPr>
        <p:blipFill rotWithShape="1">
          <a:blip r:embed="rId2"/>
          <a:srcRect t="3921" b="4967"/>
          <a:stretch/>
        </p:blipFill>
        <p:spPr>
          <a:xfrm>
            <a:off x="0" y="268940"/>
            <a:ext cx="12192000" cy="6248401"/>
          </a:xfrm>
          <a:prstGeom prst="rect">
            <a:avLst/>
          </a:prstGeom>
        </p:spPr>
      </p:pic>
    </p:spTree>
    <p:extLst>
      <p:ext uri="{BB962C8B-B14F-4D97-AF65-F5344CB8AC3E}">
        <p14:creationId xmlns:p14="http://schemas.microsoft.com/office/powerpoint/2010/main" val="3044299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B6BB-FB26-0993-70E1-C7D79BF04E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2B9200-A625-044E-83B2-C1258B5247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8E2CA5-4DB2-54C0-16D3-FC04DEA46D26}"/>
              </a:ext>
            </a:extLst>
          </p:cNvPr>
          <p:cNvPicPr>
            <a:picLocks noChangeAspect="1"/>
          </p:cNvPicPr>
          <p:nvPr/>
        </p:nvPicPr>
        <p:blipFill rotWithShape="1">
          <a:blip r:embed="rId2"/>
          <a:srcRect t="3660" r="3382" b="5098"/>
          <a:stretch/>
        </p:blipFill>
        <p:spPr>
          <a:xfrm>
            <a:off x="0" y="134470"/>
            <a:ext cx="12167779" cy="6463553"/>
          </a:xfrm>
          <a:prstGeom prst="rect">
            <a:avLst/>
          </a:prstGeom>
        </p:spPr>
      </p:pic>
    </p:spTree>
    <p:extLst>
      <p:ext uri="{BB962C8B-B14F-4D97-AF65-F5344CB8AC3E}">
        <p14:creationId xmlns:p14="http://schemas.microsoft.com/office/powerpoint/2010/main" val="15491251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9E90-92BE-678D-FB63-D1DB2A063031}"/>
              </a:ext>
            </a:extLst>
          </p:cNvPr>
          <p:cNvSpPr>
            <a:spLocks noGrp="1"/>
          </p:cNvSpPr>
          <p:nvPr>
            <p:ph type="title"/>
          </p:nvPr>
        </p:nvSpPr>
        <p:spPr/>
        <p:txBody>
          <a:bodyPr/>
          <a:lstStyle/>
          <a:p>
            <a:r>
              <a:rPr lang="en-IN" dirty="0"/>
              <a:t>Inpainting parameters</a:t>
            </a:r>
          </a:p>
        </p:txBody>
      </p:sp>
      <p:sp>
        <p:nvSpPr>
          <p:cNvPr id="3" name="Content Placeholder 2">
            <a:extLst>
              <a:ext uri="{FF2B5EF4-FFF2-40B4-BE49-F238E27FC236}">
                <a16:creationId xmlns:a16="http://schemas.microsoft.com/office/drawing/2014/main" id="{1D5BDA26-FD86-E3C2-E46F-B865F24ABB6E}"/>
              </a:ext>
            </a:extLst>
          </p:cNvPr>
          <p:cNvSpPr>
            <a:spLocks noGrp="1"/>
          </p:cNvSpPr>
          <p:nvPr>
            <p:ph idx="1"/>
          </p:nvPr>
        </p:nvSpPr>
        <p:spPr>
          <a:xfrm>
            <a:off x="685800" y="2142067"/>
            <a:ext cx="11380693" cy="4464921"/>
          </a:xfrm>
        </p:spPr>
        <p:txBody>
          <a:bodyPr>
            <a:normAutofit/>
          </a:bodyPr>
          <a:lstStyle/>
          <a:p>
            <a:pPr>
              <a:buFont typeface="Wingdings" panose="05000000000000000000" pitchFamily="2" charset="2"/>
              <a:buChar char="Ø"/>
            </a:pPr>
            <a:r>
              <a:rPr lang="en-IN" dirty="0"/>
              <a:t>Denoising Strength:</a:t>
            </a:r>
          </a:p>
          <a:p>
            <a:pPr marL="0" indent="0" algn="l">
              <a:buNone/>
            </a:pPr>
            <a:r>
              <a:rPr lang="en-US" b="0" i="0" dirty="0">
                <a:solidFill>
                  <a:srgbClr val="FFFFFF"/>
                </a:solidFill>
                <a:effectLst/>
                <a:latin typeface="-apple-system"/>
              </a:rPr>
              <a:t>Denoising strength controls how much respect the final image should pay to the original content. Setting it to 0 changes nothing. Setting to 1 you got an unrelated image. Set to a low value if you want small change and a high value if you want big change. 0.75 is usually a good starting point. Decrease if you want to change less</a:t>
            </a:r>
          </a:p>
          <a:p>
            <a:pPr algn="l">
              <a:buFont typeface="Wingdings" panose="05000000000000000000" pitchFamily="2" charset="2"/>
              <a:buChar char="Ø"/>
            </a:pPr>
            <a:r>
              <a:rPr lang="en-US" b="0" i="0" dirty="0">
                <a:solidFill>
                  <a:srgbClr val="FFFFFF"/>
                </a:solidFill>
                <a:effectLst/>
                <a:latin typeface="-apple-system"/>
              </a:rPr>
              <a:t>CFG Scale:</a:t>
            </a:r>
          </a:p>
          <a:p>
            <a:pPr marL="0" indent="0" algn="l">
              <a:buNone/>
            </a:pPr>
            <a:r>
              <a:rPr lang="en-US" dirty="0">
                <a:solidFill>
                  <a:srgbClr val="FFFFFF"/>
                </a:solidFill>
                <a:latin typeface="-apple-system"/>
              </a:rPr>
              <a:t>T</a:t>
            </a:r>
            <a:r>
              <a:rPr lang="en-US" b="0" i="0" dirty="0">
                <a:solidFill>
                  <a:srgbClr val="FFFFFF"/>
                </a:solidFill>
                <a:effectLst/>
                <a:latin typeface="-apple-system"/>
              </a:rPr>
              <a:t>he </a:t>
            </a:r>
            <a:r>
              <a:rPr lang="en-US" b="1" i="0" dirty="0">
                <a:solidFill>
                  <a:srgbClr val="FFFFFF"/>
                </a:solidFill>
                <a:effectLst/>
                <a:latin typeface="-apple-system"/>
              </a:rPr>
              <a:t>Classifier Free Guidance scale</a:t>
            </a:r>
            <a:r>
              <a:rPr lang="en-US" b="0" i="0" dirty="0">
                <a:solidFill>
                  <a:srgbClr val="FFFFFF"/>
                </a:solidFill>
                <a:effectLst/>
                <a:latin typeface="-apple-system"/>
              </a:rPr>
              <a:t> is a parameter to control how much the model should respect your prompt.</a:t>
            </a:r>
          </a:p>
          <a:p>
            <a:pPr marL="0" indent="0" algn="l">
              <a:buNone/>
            </a:pPr>
            <a:r>
              <a:rPr lang="en-US" b="0" i="0" dirty="0">
                <a:solidFill>
                  <a:srgbClr val="FFFFFF"/>
                </a:solidFill>
                <a:effectLst/>
                <a:latin typeface="-apple-system"/>
              </a:rPr>
              <a:t>1 – Mostly ignore your prompt.</a:t>
            </a:r>
            <a:br>
              <a:rPr lang="en-US" b="0" i="0" dirty="0">
                <a:solidFill>
                  <a:srgbClr val="FFFFFF"/>
                </a:solidFill>
                <a:effectLst/>
                <a:latin typeface="-apple-system"/>
              </a:rPr>
            </a:br>
            <a:r>
              <a:rPr lang="en-US" b="0" i="0" dirty="0">
                <a:solidFill>
                  <a:srgbClr val="FFFFFF"/>
                </a:solidFill>
                <a:effectLst/>
                <a:latin typeface="-apple-system"/>
              </a:rPr>
              <a:t>3 – Be more creative.</a:t>
            </a:r>
            <a:br>
              <a:rPr lang="en-US" b="0" i="0" dirty="0">
                <a:solidFill>
                  <a:srgbClr val="FFFFFF"/>
                </a:solidFill>
                <a:effectLst/>
                <a:latin typeface="-apple-system"/>
              </a:rPr>
            </a:br>
            <a:r>
              <a:rPr lang="en-US" b="0" i="0" dirty="0">
                <a:solidFill>
                  <a:srgbClr val="FFFFFF"/>
                </a:solidFill>
                <a:effectLst/>
                <a:latin typeface="-apple-system"/>
              </a:rPr>
              <a:t>7 – A good balance between following the prompt and freedom.</a:t>
            </a:r>
            <a:br>
              <a:rPr lang="en-US" b="0" i="0" dirty="0">
                <a:solidFill>
                  <a:srgbClr val="FFFFFF"/>
                </a:solidFill>
                <a:effectLst/>
                <a:latin typeface="-apple-system"/>
              </a:rPr>
            </a:br>
            <a:r>
              <a:rPr lang="en-US" b="0" i="0" dirty="0">
                <a:solidFill>
                  <a:srgbClr val="FFFFFF"/>
                </a:solidFill>
                <a:effectLst/>
                <a:latin typeface="-apple-system"/>
              </a:rPr>
              <a:t>15 – Adhere more to the prompt.</a:t>
            </a:r>
            <a:br>
              <a:rPr lang="en-US" b="0" i="0" dirty="0">
                <a:solidFill>
                  <a:srgbClr val="FFFFFF"/>
                </a:solidFill>
                <a:effectLst/>
                <a:latin typeface="-apple-system"/>
              </a:rPr>
            </a:br>
            <a:r>
              <a:rPr lang="en-US" b="0" i="0" dirty="0">
                <a:solidFill>
                  <a:srgbClr val="FFFFFF"/>
                </a:solidFill>
                <a:effectLst/>
                <a:latin typeface="-apple-system"/>
              </a:rPr>
              <a:t>30 – Strictly follow the prompt.</a:t>
            </a:r>
          </a:p>
          <a:p>
            <a:pPr marL="0" indent="0" algn="l">
              <a:buNone/>
            </a:pPr>
            <a:endParaRPr lang="en-US" b="0" i="0" dirty="0">
              <a:solidFill>
                <a:srgbClr val="FFFFFF"/>
              </a:solidFill>
              <a:effectLst/>
              <a:latin typeface="-apple-system"/>
            </a:endParaRPr>
          </a:p>
          <a:p>
            <a:pPr marL="0" indent="0">
              <a:buNone/>
            </a:pPr>
            <a:endParaRPr lang="en-IN" dirty="0"/>
          </a:p>
        </p:txBody>
      </p:sp>
    </p:spTree>
    <p:extLst>
      <p:ext uri="{BB962C8B-B14F-4D97-AF65-F5344CB8AC3E}">
        <p14:creationId xmlns:p14="http://schemas.microsoft.com/office/powerpoint/2010/main" val="34876586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9E90-92BE-678D-FB63-D1DB2A063031}"/>
              </a:ext>
            </a:extLst>
          </p:cNvPr>
          <p:cNvSpPr>
            <a:spLocks noGrp="1"/>
          </p:cNvSpPr>
          <p:nvPr>
            <p:ph type="title"/>
          </p:nvPr>
        </p:nvSpPr>
        <p:spPr>
          <a:xfrm>
            <a:off x="497543" y="152400"/>
            <a:ext cx="10131425" cy="1456267"/>
          </a:xfrm>
        </p:spPr>
        <p:txBody>
          <a:bodyPr/>
          <a:lstStyle/>
          <a:p>
            <a:r>
              <a:rPr lang="en-IN" dirty="0"/>
              <a:t>Inpainting parameters</a:t>
            </a:r>
          </a:p>
        </p:txBody>
      </p:sp>
      <p:sp>
        <p:nvSpPr>
          <p:cNvPr id="3" name="Content Placeholder 2">
            <a:extLst>
              <a:ext uri="{FF2B5EF4-FFF2-40B4-BE49-F238E27FC236}">
                <a16:creationId xmlns:a16="http://schemas.microsoft.com/office/drawing/2014/main" id="{1D5BDA26-FD86-E3C2-E46F-B865F24ABB6E}"/>
              </a:ext>
            </a:extLst>
          </p:cNvPr>
          <p:cNvSpPr>
            <a:spLocks noGrp="1"/>
          </p:cNvSpPr>
          <p:nvPr>
            <p:ph idx="1"/>
          </p:nvPr>
        </p:nvSpPr>
        <p:spPr>
          <a:xfrm>
            <a:off x="405653" y="2366185"/>
            <a:ext cx="11380693" cy="4922121"/>
          </a:xfrm>
        </p:spPr>
        <p:txBody>
          <a:bodyPr>
            <a:normAutofit lnSpcReduction="10000"/>
          </a:bodyPr>
          <a:lstStyle/>
          <a:p>
            <a:pPr algn="l">
              <a:buFont typeface="Wingdings" panose="05000000000000000000" pitchFamily="2" charset="2"/>
              <a:buChar char="Ø"/>
            </a:pPr>
            <a:r>
              <a:rPr lang="en-US" sz="2400" b="1" i="0" dirty="0">
                <a:solidFill>
                  <a:srgbClr val="FFFFFF"/>
                </a:solidFill>
                <a:effectLst/>
                <a:latin typeface="-apple-system"/>
              </a:rPr>
              <a:t>Masked content:</a:t>
            </a:r>
          </a:p>
          <a:p>
            <a:pPr algn="l"/>
            <a:r>
              <a:rPr lang="en-US" b="0" i="0" dirty="0">
                <a:solidFill>
                  <a:srgbClr val="FFFFFF"/>
                </a:solidFill>
                <a:effectLst/>
                <a:latin typeface="-apple-system"/>
              </a:rPr>
              <a:t>Masked content controls how the masked area is initialized.</a:t>
            </a:r>
          </a:p>
          <a:p>
            <a:pPr algn="l">
              <a:buFont typeface="Arial" panose="020B0604020202020204" pitchFamily="34" charset="0"/>
              <a:buChar char="•"/>
            </a:pPr>
            <a:r>
              <a:rPr lang="en-US" b="1" i="0" dirty="0">
                <a:solidFill>
                  <a:srgbClr val="FFFFFF"/>
                </a:solidFill>
                <a:effectLst/>
                <a:latin typeface="-apple-system"/>
              </a:rPr>
              <a:t>Fill</a:t>
            </a:r>
            <a:r>
              <a:rPr lang="en-US" b="0" i="0" dirty="0">
                <a:solidFill>
                  <a:srgbClr val="FFFFFF"/>
                </a:solidFill>
                <a:effectLst/>
                <a:latin typeface="-apple-system"/>
              </a:rPr>
              <a:t>: Initialize with a highly blurred of the original image.</a:t>
            </a:r>
          </a:p>
          <a:p>
            <a:pPr algn="l">
              <a:buFont typeface="Arial" panose="020B0604020202020204" pitchFamily="34" charset="0"/>
              <a:buChar char="•"/>
            </a:pPr>
            <a:r>
              <a:rPr lang="en-US" b="1" i="0" dirty="0">
                <a:solidFill>
                  <a:srgbClr val="FFFFFF"/>
                </a:solidFill>
                <a:effectLst/>
                <a:latin typeface="-apple-system"/>
              </a:rPr>
              <a:t>Original</a:t>
            </a:r>
            <a:r>
              <a:rPr lang="en-US" b="0" i="0" dirty="0">
                <a:solidFill>
                  <a:srgbClr val="FFFFFF"/>
                </a:solidFill>
                <a:effectLst/>
                <a:latin typeface="-apple-system"/>
              </a:rPr>
              <a:t>: Unmodified.</a:t>
            </a:r>
          </a:p>
          <a:p>
            <a:pPr algn="l">
              <a:buFont typeface="Arial" panose="020B0604020202020204" pitchFamily="34" charset="0"/>
              <a:buChar char="•"/>
            </a:pPr>
            <a:r>
              <a:rPr lang="en-US" b="1" i="0" dirty="0">
                <a:solidFill>
                  <a:srgbClr val="FFFFFF"/>
                </a:solidFill>
                <a:effectLst/>
                <a:latin typeface="-apple-system"/>
              </a:rPr>
              <a:t>Latent noise</a:t>
            </a:r>
            <a:r>
              <a:rPr lang="en-US" b="0" i="0" dirty="0">
                <a:solidFill>
                  <a:srgbClr val="FFFFFF"/>
                </a:solidFill>
                <a:effectLst/>
                <a:latin typeface="-apple-system"/>
              </a:rPr>
              <a:t>: Masked area initialized with </a:t>
            </a:r>
            <a:r>
              <a:rPr lang="en-US" b="1" i="0" dirty="0">
                <a:solidFill>
                  <a:srgbClr val="FFFFFF"/>
                </a:solidFill>
                <a:effectLst/>
                <a:latin typeface="-apple-system"/>
              </a:rPr>
              <a:t>fill</a:t>
            </a:r>
            <a:r>
              <a:rPr lang="en-US" b="0" i="0" dirty="0">
                <a:solidFill>
                  <a:srgbClr val="FFFFFF"/>
                </a:solidFill>
                <a:effectLst/>
                <a:latin typeface="-apple-system"/>
              </a:rPr>
              <a:t> and random noise is added to the latent space.</a:t>
            </a:r>
          </a:p>
          <a:p>
            <a:pPr algn="l">
              <a:buFont typeface="Arial" panose="020B0604020202020204" pitchFamily="34" charset="0"/>
              <a:buChar char="•"/>
            </a:pPr>
            <a:r>
              <a:rPr lang="en-US" b="1" i="0" dirty="0">
                <a:solidFill>
                  <a:srgbClr val="FFFFFF"/>
                </a:solidFill>
                <a:effectLst/>
                <a:latin typeface="-apple-system"/>
              </a:rPr>
              <a:t>Latent nothing</a:t>
            </a:r>
            <a:r>
              <a:rPr lang="en-US" b="0" i="0" dirty="0">
                <a:solidFill>
                  <a:srgbClr val="FFFFFF"/>
                </a:solidFill>
                <a:effectLst/>
                <a:latin typeface="-apple-system"/>
              </a:rPr>
              <a:t>: Like latent noise except no noise is added to the latent space.</a:t>
            </a:r>
          </a:p>
          <a:p>
            <a:pPr algn="l">
              <a:buFont typeface="Wingdings" panose="05000000000000000000" pitchFamily="2" charset="2"/>
              <a:buChar char="Ø"/>
            </a:pPr>
            <a:r>
              <a:rPr lang="en-US" sz="2400" b="1" dirty="0">
                <a:solidFill>
                  <a:srgbClr val="FFFFFF"/>
                </a:solidFill>
                <a:latin typeface="-apple-system"/>
              </a:rPr>
              <a:t>Seed:</a:t>
            </a:r>
          </a:p>
          <a:p>
            <a:pPr marL="0" indent="0" algn="l">
              <a:buNone/>
            </a:pPr>
            <a:r>
              <a:rPr lang="en-US" b="0" i="0" dirty="0">
                <a:solidFill>
                  <a:srgbClr val="FFFFFF"/>
                </a:solidFill>
                <a:effectLst/>
                <a:latin typeface="-apple-system"/>
              </a:rPr>
              <a:t>Make sure to </a:t>
            </a:r>
            <a:r>
              <a:rPr lang="en-US" b="1" i="0" dirty="0">
                <a:solidFill>
                  <a:srgbClr val="FFFFFF"/>
                </a:solidFill>
                <a:effectLst/>
                <a:latin typeface="-apple-system"/>
              </a:rPr>
              <a:t>generate a few images at a time</a:t>
            </a:r>
            <a:r>
              <a:rPr lang="en-US" b="0" i="0" dirty="0">
                <a:solidFill>
                  <a:srgbClr val="FFFFFF"/>
                </a:solidFill>
                <a:effectLst/>
                <a:latin typeface="-apple-system"/>
              </a:rPr>
              <a:t> so that you can choose the best ones. Set the </a:t>
            </a:r>
            <a:r>
              <a:rPr lang="en-US" b="1" i="0" dirty="0">
                <a:solidFill>
                  <a:srgbClr val="FFFFFF"/>
                </a:solidFill>
                <a:effectLst/>
                <a:latin typeface="-apple-system"/>
              </a:rPr>
              <a:t>seed</a:t>
            </a:r>
            <a:r>
              <a:rPr lang="en-US" b="0" i="0" dirty="0">
                <a:solidFill>
                  <a:srgbClr val="FFFFFF"/>
                </a:solidFill>
                <a:effectLst/>
                <a:latin typeface="-apple-system"/>
              </a:rPr>
              <a:t> to -1 so that every image is different.</a:t>
            </a:r>
          </a:p>
          <a:p>
            <a:pPr algn="l">
              <a:buFont typeface="Wingdings" panose="05000000000000000000" pitchFamily="2" charset="2"/>
              <a:buChar char="Ø"/>
            </a:pPr>
            <a:r>
              <a:rPr lang="en-US" sz="2400" b="1" dirty="0">
                <a:solidFill>
                  <a:srgbClr val="FFFFFF"/>
                </a:solidFill>
                <a:latin typeface="-apple-system"/>
              </a:rPr>
              <a:t>Mask Blur: </a:t>
            </a:r>
          </a:p>
          <a:p>
            <a:pPr marL="0" indent="0" algn="l">
              <a:buNone/>
            </a:pPr>
            <a:r>
              <a:rPr lang="en-US" sz="1900" dirty="0">
                <a:solidFill>
                  <a:srgbClr val="FFFFFF"/>
                </a:solidFill>
                <a:latin typeface="-apple-system"/>
              </a:rPr>
              <a:t>This Scale helps to decide how much we want the </a:t>
            </a:r>
            <a:r>
              <a:rPr lang="en-US" sz="1900" dirty="0" err="1">
                <a:solidFill>
                  <a:srgbClr val="FFFFFF"/>
                </a:solidFill>
                <a:latin typeface="-apple-system"/>
              </a:rPr>
              <a:t>inpainted</a:t>
            </a:r>
            <a:r>
              <a:rPr lang="en-US" sz="1900" dirty="0">
                <a:solidFill>
                  <a:srgbClr val="FFFFFF"/>
                </a:solidFill>
                <a:latin typeface="-apple-system"/>
              </a:rPr>
              <a:t> portion to mix with the surroundings. 0 means completely separate from the background and a high value meaning almost indistinguishable from the background.</a:t>
            </a:r>
            <a:endParaRPr lang="en-US" sz="1700" dirty="0">
              <a:solidFill>
                <a:srgbClr val="FFFFFF"/>
              </a:solidFill>
              <a:latin typeface="-apple-system"/>
            </a:endParaRPr>
          </a:p>
          <a:p>
            <a:pPr algn="l">
              <a:buFont typeface="Wingdings" panose="05000000000000000000" pitchFamily="2" charset="2"/>
              <a:buChar char="Ø"/>
            </a:pPr>
            <a:endParaRPr lang="en-US" sz="2400" b="1" dirty="0">
              <a:solidFill>
                <a:srgbClr val="FFFFFF"/>
              </a:solidFill>
              <a:latin typeface="-apple-system"/>
            </a:endParaRPr>
          </a:p>
          <a:p>
            <a:pPr marL="0" indent="0" algn="l">
              <a:buNone/>
            </a:pPr>
            <a:endParaRPr lang="en-US" sz="2400" b="1" dirty="0">
              <a:solidFill>
                <a:srgbClr val="FFFFFF"/>
              </a:solidFill>
              <a:latin typeface="-apple-system"/>
            </a:endParaRPr>
          </a:p>
          <a:p>
            <a:pPr algn="l">
              <a:buFont typeface="Wingdings" panose="05000000000000000000" pitchFamily="2" charset="2"/>
              <a:buChar char="Ø"/>
            </a:pPr>
            <a:endParaRPr lang="en-US" b="0" i="0" dirty="0">
              <a:solidFill>
                <a:srgbClr val="FFFFFF"/>
              </a:solidFill>
              <a:effectLst/>
              <a:latin typeface="-apple-system"/>
            </a:endParaRPr>
          </a:p>
          <a:p>
            <a:pPr marL="0" indent="0" algn="l">
              <a:buNone/>
            </a:pPr>
            <a:endParaRPr lang="en-US" b="0" i="0" dirty="0">
              <a:solidFill>
                <a:srgbClr val="FFFFFF"/>
              </a:solidFill>
              <a:effectLst/>
              <a:latin typeface="-apple-system"/>
            </a:endParaRPr>
          </a:p>
          <a:p>
            <a:pPr marL="0" indent="0">
              <a:buNone/>
            </a:pPr>
            <a:endParaRPr lang="en-IN" dirty="0"/>
          </a:p>
        </p:txBody>
      </p:sp>
    </p:spTree>
    <p:extLst>
      <p:ext uri="{BB962C8B-B14F-4D97-AF65-F5344CB8AC3E}">
        <p14:creationId xmlns:p14="http://schemas.microsoft.com/office/powerpoint/2010/main" val="4925287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0CE-27B3-2C7B-3F4B-C89A7CB14C10}"/>
              </a:ext>
            </a:extLst>
          </p:cNvPr>
          <p:cNvSpPr>
            <a:spLocks noGrp="1"/>
          </p:cNvSpPr>
          <p:nvPr>
            <p:ph type="title"/>
          </p:nvPr>
        </p:nvSpPr>
        <p:spPr/>
        <p:txBody>
          <a:bodyPr/>
          <a:lstStyle/>
          <a:p>
            <a:r>
              <a:rPr lang="en-IN" b="1" dirty="0"/>
              <a:t>SO we </a:t>
            </a:r>
            <a:r>
              <a:rPr lang="en-IN" b="1" dirty="0" err="1"/>
              <a:t>ARe</a:t>
            </a:r>
            <a:r>
              <a:rPr lang="en-IN" b="1" dirty="0"/>
              <a:t> basically doing this:</a:t>
            </a:r>
          </a:p>
        </p:txBody>
      </p:sp>
      <p:pic>
        <p:nvPicPr>
          <p:cNvPr id="5" name="Content Placeholder 4">
            <a:extLst>
              <a:ext uri="{FF2B5EF4-FFF2-40B4-BE49-F238E27FC236}">
                <a16:creationId xmlns:a16="http://schemas.microsoft.com/office/drawing/2014/main" id="{1BAADA44-256D-57DF-7340-CAA2F70394A3}"/>
              </a:ext>
            </a:extLst>
          </p:cNvPr>
          <p:cNvPicPr>
            <a:picLocks noGrp="1" noChangeAspect="1"/>
          </p:cNvPicPr>
          <p:nvPr>
            <p:ph idx="1"/>
          </p:nvPr>
        </p:nvPicPr>
        <p:blipFill rotWithShape="1">
          <a:blip r:embed="rId2"/>
          <a:srcRect l="9008" t="29434" r="42431" b="54050"/>
          <a:stretch/>
        </p:blipFill>
        <p:spPr>
          <a:xfrm>
            <a:off x="784412" y="1969202"/>
            <a:ext cx="10829364" cy="2071706"/>
          </a:xfrm>
        </p:spPr>
      </p:pic>
      <p:sp>
        <p:nvSpPr>
          <p:cNvPr id="9" name="TextBox 8">
            <a:extLst>
              <a:ext uri="{FF2B5EF4-FFF2-40B4-BE49-F238E27FC236}">
                <a16:creationId xmlns:a16="http://schemas.microsoft.com/office/drawing/2014/main" id="{9A0B7714-71A4-E49B-22D3-A84A00035BC2}"/>
              </a:ext>
            </a:extLst>
          </p:cNvPr>
          <p:cNvSpPr txBox="1"/>
          <p:nvPr/>
        </p:nvSpPr>
        <p:spPr>
          <a:xfrm>
            <a:off x="950259" y="4452760"/>
            <a:ext cx="9072282" cy="1938992"/>
          </a:xfrm>
          <a:prstGeom prst="rect">
            <a:avLst/>
          </a:prstGeom>
          <a:noFill/>
        </p:spPr>
        <p:txBody>
          <a:bodyPr wrap="square">
            <a:spAutoFit/>
          </a:bodyPr>
          <a:lstStyle/>
          <a:p>
            <a:r>
              <a:rPr lang="en-US" sz="2400" b="0" i="1" dirty="0">
                <a:effectLst/>
                <a:latin typeface="source-serif-pro"/>
              </a:rPr>
              <a:t>Diffusion Models </a:t>
            </a:r>
            <a:r>
              <a:rPr lang="en-US" sz="2400" b="0" i="0" dirty="0">
                <a:effectLst/>
                <a:latin typeface="source-serif-pro"/>
              </a:rPr>
              <a:t>have recently showed a remarkable performance in Image Generation tasks and have superseded the performance of GANs on several tasks such as Image Synthesis. </a:t>
            </a:r>
          </a:p>
          <a:p>
            <a:r>
              <a:rPr lang="en-US" sz="2400" b="0" i="0" dirty="0">
                <a:effectLst/>
                <a:latin typeface="source-serif-pro"/>
              </a:rPr>
              <a:t>This is due to the ability of the </a:t>
            </a:r>
            <a:r>
              <a:rPr lang="en-US" sz="2400" b="0" i="1" dirty="0">
                <a:effectLst/>
                <a:latin typeface="source-serif-pro"/>
              </a:rPr>
              <a:t>Diffusion Models</a:t>
            </a:r>
            <a:r>
              <a:rPr lang="en-US" sz="2400" b="0" i="0" dirty="0">
                <a:effectLst/>
                <a:latin typeface="source-serif-pro"/>
              </a:rPr>
              <a:t> to preserve the semantic structure of the data. </a:t>
            </a:r>
            <a:endParaRPr lang="en-IN" sz="2400" dirty="0"/>
          </a:p>
        </p:txBody>
      </p:sp>
      <p:sp>
        <p:nvSpPr>
          <p:cNvPr id="4" name="TextBox 3">
            <a:extLst>
              <a:ext uri="{FF2B5EF4-FFF2-40B4-BE49-F238E27FC236}">
                <a16:creationId xmlns:a16="http://schemas.microsoft.com/office/drawing/2014/main" id="{72DD35D9-DA6D-104E-28E1-1BA2D8D04374}"/>
              </a:ext>
            </a:extLst>
          </p:cNvPr>
          <p:cNvSpPr txBox="1"/>
          <p:nvPr/>
        </p:nvSpPr>
        <p:spPr>
          <a:xfrm>
            <a:off x="412377" y="6495827"/>
            <a:ext cx="8821271" cy="307777"/>
          </a:xfrm>
          <a:prstGeom prst="rect">
            <a:avLst/>
          </a:prstGeom>
          <a:noFill/>
        </p:spPr>
        <p:txBody>
          <a:bodyPr wrap="square">
            <a:spAutoFit/>
          </a:bodyPr>
          <a:lstStyle/>
          <a:p>
            <a:r>
              <a:rPr lang="en-IN" sz="1400" dirty="0">
                <a:hlinkClick r:id="rId3">
                  <a:extLst>
                    <a:ext uri="{A12FA001-AC4F-418D-AE19-62706E023703}">
                      <ahyp:hlinkClr xmlns:ahyp="http://schemas.microsoft.com/office/drawing/2018/hyperlinkcolor" val="tx"/>
                    </a:ext>
                  </a:extLst>
                </a:hlinkClick>
              </a:rPr>
              <a:t>Source: Introduction to Diffusion Models for Image Generation - A Comprehensive Guide (learnopencv.com)</a:t>
            </a:r>
            <a:endParaRPr lang="en-IN" sz="1400" dirty="0"/>
          </a:p>
        </p:txBody>
      </p:sp>
    </p:spTree>
    <p:extLst>
      <p:ext uri="{BB962C8B-B14F-4D97-AF65-F5344CB8AC3E}">
        <p14:creationId xmlns:p14="http://schemas.microsoft.com/office/powerpoint/2010/main" val="527858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23BD-1E51-D736-E7DD-1174B75AF79D}"/>
              </a:ext>
            </a:extLst>
          </p:cNvPr>
          <p:cNvSpPr>
            <a:spLocks noGrp="1"/>
          </p:cNvSpPr>
          <p:nvPr>
            <p:ph type="title"/>
          </p:nvPr>
        </p:nvSpPr>
        <p:spPr/>
        <p:txBody>
          <a:bodyPr/>
          <a:lstStyle/>
          <a:p>
            <a:r>
              <a:rPr lang="en-IN" dirty="0"/>
              <a:t>What is </a:t>
            </a:r>
            <a:r>
              <a:rPr lang="en-IN" dirty="0" err="1"/>
              <a:t>controlnet</a:t>
            </a:r>
            <a:r>
              <a:rPr lang="en-IN" dirty="0"/>
              <a:t>?</a:t>
            </a:r>
          </a:p>
        </p:txBody>
      </p:sp>
      <p:sp>
        <p:nvSpPr>
          <p:cNvPr id="3" name="Content Placeholder 2">
            <a:extLst>
              <a:ext uri="{FF2B5EF4-FFF2-40B4-BE49-F238E27FC236}">
                <a16:creationId xmlns:a16="http://schemas.microsoft.com/office/drawing/2014/main" id="{CF317EE4-70F1-4BE6-F788-B9D1B08D67F0}"/>
              </a:ext>
            </a:extLst>
          </p:cNvPr>
          <p:cNvSpPr>
            <a:spLocks noGrp="1"/>
          </p:cNvSpPr>
          <p:nvPr>
            <p:ph idx="1"/>
          </p:nvPr>
        </p:nvSpPr>
        <p:spPr/>
        <p:txBody>
          <a:bodyPr/>
          <a:lstStyle/>
          <a:p>
            <a:pPr>
              <a:buFont typeface="Wingdings" panose="05000000000000000000" pitchFamily="2" charset="2"/>
              <a:buChar char="Ø"/>
            </a:pPr>
            <a:r>
              <a:rPr lang="en-US" b="0" i="0" dirty="0">
                <a:solidFill>
                  <a:srgbClr val="FFFFFF"/>
                </a:solidFill>
                <a:effectLst/>
                <a:latin typeface="Roboto" panose="02000000000000000000" pitchFamily="2" charset="0"/>
              </a:rPr>
              <a:t>ControlNet is an extension to the Stable Diffusion model that gives users an extra layer of control when it comes to img2img processing. </a:t>
            </a:r>
          </a:p>
          <a:p>
            <a:pPr>
              <a:buFont typeface="Wingdings" panose="05000000000000000000" pitchFamily="2" charset="2"/>
              <a:buChar char="Ø"/>
            </a:pPr>
            <a:r>
              <a:rPr lang="en-US" b="0" i="0" dirty="0">
                <a:solidFill>
                  <a:srgbClr val="FFFFFF"/>
                </a:solidFill>
                <a:effectLst/>
                <a:latin typeface="Roboto" panose="02000000000000000000" pitchFamily="2" charset="0"/>
              </a:rPr>
              <a:t>The main idea behind ControlNet is to use additional input conditions that tell the model exactly what to do. With ControlNet, users can control the output to further match an original source image, making it more versatile and applicable to many different use cases.</a:t>
            </a:r>
          </a:p>
          <a:p>
            <a:pPr>
              <a:buFont typeface="Wingdings" panose="05000000000000000000" pitchFamily="2" charset="2"/>
              <a:buChar char="Ø"/>
            </a:pPr>
            <a:endParaRPr lang="en-US" b="0" i="0" dirty="0">
              <a:solidFill>
                <a:srgbClr val="FFFFFF"/>
              </a:solidFill>
              <a:effectLst/>
              <a:latin typeface="Roboto" panose="02000000000000000000" pitchFamily="2" charset="0"/>
            </a:endParaRPr>
          </a:p>
          <a:p>
            <a:pPr>
              <a:buFont typeface="Wingdings" panose="05000000000000000000" pitchFamily="2" charset="2"/>
              <a:buChar char="Ø"/>
            </a:pPr>
            <a:r>
              <a:rPr lang="en-US" b="0" i="0" dirty="0">
                <a:solidFill>
                  <a:srgbClr val="FFFFFF"/>
                </a:solidFill>
                <a:effectLst/>
                <a:latin typeface="Roboto" panose="02000000000000000000" pitchFamily="2" charset="0"/>
              </a:rPr>
              <a:t>ControlNet is not a standalone model, but rather an extension that can be added to any Stable Diffusion model. ControlNet models come in two forms: blocked and trainable. </a:t>
            </a:r>
          </a:p>
          <a:p>
            <a:pPr>
              <a:buFont typeface="Wingdings" panose="05000000000000000000" pitchFamily="2" charset="2"/>
              <a:buChar char="Ø"/>
            </a:pPr>
            <a:r>
              <a:rPr lang="en-US" b="0" i="0" dirty="0">
                <a:solidFill>
                  <a:srgbClr val="FFFFFF"/>
                </a:solidFill>
                <a:effectLst/>
                <a:latin typeface="Roboto" panose="02000000000000000000" pitchFamily="2" charset="0"/>
              </a:rPr>
              <a:t>The blocked form keeps the capabilities of the production-ready diffusion model, while the trainable variant can learn new conditions for picture synthesis by fine-tuning with tiny data sets.</a:t>
            </a:r>
            <a:endParaRPr lang="en-IN" dirty="0"/>
          </a:p>
        </p:txBody>
      </p:sp>
      <p:sp>
        <p:nvSpPr>
          <p:cNvPr id="5" name="TextBox 4">
            <a:extLst>
              <a:ext uri="{FF2B5EF4-FFF2-40B4-BE49-F238E27FC236}">
                <a16:creationId xmlns:a16="http://schemas.microsoft.com/office/drawing/2014/main" id="{F1D07F4A-AB19-F106-917C-2E7E4E08AB5B}"/>
              </a:ext>
            </a:extLst>
          </p:cNvPr>
          <p:cNvSpPr txBox="1"/>
          <p:nvPr/>
        </p:nvSpPr>
        <p:spPr>
          <a:xfrm>
            <a:off x="0" y="6550223"/>
            <a:ext cx="8337176" cy="307777"/>
          </a:xfrm>
          <a:prstGeom prst="rect">
            <a:avLst/>
          </a:prstGeom>
          <a:noFill/>
        </p:spPr>
        <p:txBody>
          <a:bodyPr wrap="square">
            <a:spAutoFit/>
          </a:bodyPr>
          <a:lstStyle/>
          <a:p>
            <a:r>
              <a:rPr lang="en-US" sz="1400" dirty="0">
                <a:hlinkClick r:id="rId2">
                  <a:extLst>
                    <a:ext uri="{A12FA001-AC4F-418D-AE19-62706E023703}">
                      <ahyp:hlinkClr xmlns:ahyp="http://schemas.microsoft.com/office/drawing/2018/hyperlinkcolor" val="tx"/>
                    </a:ext>
                  </a:extLst>
                </a:hlinkClick>
              </a:rPr>
              <a:t>Source: ControlNet Extension for Stable Diffusion - How Does It Work? - Easy With AI</a:t>
            </a:r>
            <a:endParaRPr lang="en-IN" sz="1400" dirty="0"/>
          </a:p>
        </p:txBody>
      </p:sp>
    </p:spTree>
    <p:extLst>
      <p:ext uri="{BB962C8B-B14F-4D97-AF65-F5344CB8AC3E}">
        <p14:creationId xmlns:p14="http://schemas.microsoft.com/office/powerpoint/2010/main" val="38309599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57FD-4E16-C956-C7EB-C7B2951F60E3}"/>
              </a:ext>
            </a:extLst>
          </p:cNvPr>
          <p:cNvSpPr>
            <a:spLocks noGrp="1"/>
          </p:cNvSpPr>
          <p:nvPr>
            <p:ph type="title"/>
          </p:nvPr>
        </p:nvSpPr>
        <p:spPr>
          <a:xfrm>
            <a:off x="363071" y="89647"/>
            <a:ext cx="10131425" cy="1456267"/>
          </a:xfrm>
        </p:spPr>
        <p:txBody>
          <a:bodyPr/>
          <a:lstStyle/>
          <a:p>
            <a:r>
              <a:rPr lang="en-IN" dirty="0" err="1"/>
              <a:t>Controlnet</a:t>
            </a:r>
            <a:r>
              <a:rPr lang="en-IN" dirty="0"/>
              <a:t> – The working</a:t>
            </a:r>
          </a:p>
        </p:txBody>
      </p:sp>
      <p:pic>
        <p:nvPicPr>
          <p:cNvPr id="5" name="Content Placeholder 4">
            <a:extLst>
              <a:ext uri="{FF2B5EF4-FFF2-40B4-BE49-F238E27FC236}">
                <a16:creationId xmlns:a16="http://schemas.microsoft.com/office/drawing/2014/main" id="{B28B5A44-FFE9-92BF-4026-17DEFC93134C}"/>
              </a:ext>
            </a:extLst>
          </p:cNvPr>
          <p:cNvPicPr>
            <a:picLocks noGrp="1" noChangeAspect="1"/>
          </p:cNvPicPr>
          <p:nvPr>
            <p:ph idx="1"/>
          </p:nvPr>
        </p:nvPicPr>
        <p:blipFill rotWithShape="1">
          <a:blip r:embed="rId2"/>
          <a:srcRect l="8843" t="21370" r="45381" b="38729"/>
          <a:stretch/>
        </p:blipFill>
        <p:spPr>
          <a:xfrm>
            <a:off x="62753" y="2289984"/>
            <a:ext cx="7014882" cy="3439499"/>
          </a:xfrm>
        </p:spPr>
      </p:pic>
      <p:sp>
        <p:nvSpPr>
          <p:cNvPr id="7" name="TextBox 6">
            <a:extLst>
              <a:ext uri="{FF2B5EF4-FFF2-40B4-BE49-F238E27FC236}">
                <a16:creationId xmlns:a16="http://schemas.microsoft.com/office/drawing/2014/main" id="{84CFE993-BC7D-9471-3CE4-B7CB78BAEA6A}"/>
              </a:ext>
            </a:extLst>
          </p:cNvPr>
          <p:cNvSpPr txBox="1"/>
          <p:nvPr/>
        </p:nvSpPr>
        <p:spPr>
          <a:xfrm>
            <a:off x="7180729" y="1886074"/>
            <a:ext cx="4948518" cy="4524315"/>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E4E8EC"/>
                </a:solidFill>
                <a:effectLst/>
                <a:latin typeface="-apple-system"/>
              </a:rPr>
              <a:t>It copies the weights of neural network blocks into a "locked" copy and a "trainable" copy.</a:t>
            </a:r>
          </a:p>
          <a:p>
            <a:pPr marL="285750" indent="-285750" algn="l">
              <a:buFont typeface="Wingdings" panose="05000000000000000000" pitchFamily="2" charset="2"/>
              <a:buChar char="Ø"/>
            </a:pPr>
            <a:r>
              <a:rPr lang="en-US" b="0" i="0" dirty="0">
                <a:solidFill>
                  <a:srgbClr val="E4E8EC"/>
                </a:solidFill>
                <a:effectLst/>
                <a:latin typeface="-apple-system"/>
              </a:rPr>
              <a:t>The "trainable" one learns your condition. The "locked" one preserves your model.</a:t>
            </a:r>
          </a:p>
          <a:p>
            <a:pPr marL="285750" indent="-285750" algn="l">
              <a:buFont typeface="Wingdings" panose="05000000000000000000" pitchFamily="2" charset="2"/>
              <a:buChar char="Ø"/>
            </a:pPr>
            <a:r>
              <a:rPr lang="en-US" b="0" i="0" dirty="0">
                <a:solidFill>
                  <a:srgbClr val="E4E8EC"/>
                </a:solidFill>
                <a:effectLst/>
                <a:latin typeface="-apple-system"/>
              </a:rPr>
              <a:t>Thanks to this, training with small dataset of image pairs will not destroy the production-ready diffusion models.</a:t>
            </a:r>
          </a:p>
          <a:p>
            <a:pPr marL="285750" indent="-285750" algn="l">
              <a:buFont typeface="Wingdings" panose="05000000000000000000" pitchFamily="2" charset="2"/>
              <a:buChar char="Ø"/>
            </a:pPr>
            <a:r>
              <a:rPr lang="en-US" b="0" i="0" dirty="0">
                <a:solidFill>
                  <a:srgbClr val="E4E8EC"/>
                </a:solidFill>
                <a:effectLst/>
                <a:latin typeface="-apple-system"/>
              </a:rPr>
              <a:t>The "zero convolution" is 1×1 convolution with both weight and bias initialized as zeros.</a:t>
            </a:r>
          </a:p>
          <a:p>
            <a:pPr marL="285750" indent="-285750" algn="l">
              <a:buFont typeface="Wingdings" panose="05000000000000000000" pitchFamily="2" charset="2"/>
              <a:buChar char="Ø"/>
            </a:pPr>
            <a:r>
              <a:rPr lang="en-US" b="0" i="0" dirty="0">
                <a:solidFill>
                  <a:srgbClr val="E4E8EC"/>
                </a:solidFill>
                <a:effectLst/>
                <a:latin typeface="-apple-system"/>
              </a:rPr>
              <a:t>Before training, all zero convolutions output zeros, and ControlNet will not cause any distortion.</a:t>
            </a:r>
          </a:p>
          <a:p>
            <a:pPr marL="285750" indent="-285750" algn="l">
              <a:buFont typeface="Wingdings" panose="05000000000000000000" pitchFamily="2" charset="2"/>
              <a:buChar char="Ø"/>
            </a:pPr>
            <a:r>
              <a:rPr lang="en-US" b="0" i="0" dirty="0">
                <a:solidFill>
                  <a:srgbClr val="E4E8EC"/>
                </a:solidFill>
                <a:effectLst/>
                <a:latin typeface="-apple-system"/>
              </a:rPr>
              <a:t>No layer is trained from scratch. You are still fine-tuning. Your original model is safe.</a:t>
            </a:r>
          </a:p>
          <a:p>
            <a:pPr marL="285750" indent="-285750" algn="l">
              <a:buFont typeface="Wingdings" panose="05000000000000000000" pitchFamily="2" charset="2"/>
              <a:buChar char="Ø"/>
            </a:pPr>
            <a:r>
              <a:rPr lang="en-US" b="0" i="0" dirty="0">
                <a:solidFill>
                  <a:srgbClr val="E4E8EC"/>
                </a:solidFill>
                <a:effectLst/>
                <a:latin typeface="-apple-system"/>
              </a:rPr>
              <a:t>This allows training on small-scale or even personal devices.</a:t>
            </a:r>
          </a:p>
        </p:txBody>
      </p:sp>
      <p:sp>
        <p:nvSpPr>
          <p:cNvPr id="9" name="TextBox 8">
            <a:extLst>
              <a:ext uri="{FF2B5EF4-FFF2-40B4-BE49-F238E27FC236}">
                <a16:creationId xmlns:a16="http://schemas.microsoft.com/office/drawing/2014/main" id="{015DAD28-ABAE-1B88-6FCE-2FB87EE5DEA3}"/>
              </a:ext>
            </a:extLst>
          </p:cNvPr>
          <p:cNvSpPr txBox="1"/>
          <p:nvPr/>
        </p:nvSpPr>
        <p:spPr>
          <a:xfrm>
            <a:off x="62753" y="6410389"/>
            <a:ext cx="7637929" cy="369332"/>
          </a:xfrm>
          <a:prstGeom prst="rect">
            <a:avLst/>
          </a:prstGeom>
          <a:noFill/>
        </p:spPr>
        <p:txBody>
          <a:bodyPr wrap="square">
            <a:spAutoFit/>
          </a:bodyPr>
          <a:lstStyle/>
          <a:p>
            <a:r>
              <a:rPr lang="en-IN" dirty="0">
                <a:hlinkClick r:id="rId3">
                  <a:extLst>
                    <a:ext uri="{A12FA001-AC4F-418D-AE19-62706E023703}">
                      <ahyp:hlinkClr xmlns:ahyp="http://schemas.microsoft.com/office/drawing/2018/hyperlinkcolor" val="tx"/>
                    </a:ext>
                  </a:extLst>
                </a:hlinkClick>
              </a:rPr>
              <a:t>S</a:t>
            </a:r>
            <a:r>
              <a:rPr lang="en-IN" sz="1400" dirty="0">
                <a:hlinkClick r:id="rId3">
                  <a:extLst>
                    <a:ext uri="{A12FA001-AC4F-418D-AE19-62706E023703}">
                      <ahyp:hlinkClr xmlns:ahyp="http://schemas.microsoft.com/office/drawing/2018/hyperlinkcolor" val="tx"/>
                    </a:ext>
                  </a:extLst>
                </a:hlinkClick>
              </a:rPr>
              <a:t>ource: </a:t>
            </a:r>
            <a:r>
              <a:rPr lang="en-IN" sz="1400" dirty="0" err="1">
                <a:hlinkClick r:id="rId3">
                  <a:extLst>
                    <a:ext uri="{A12FA001-AC4F-418D-AE19-62706E023703}">
                      <ahyp:hlinkClr xmlns:ahyp="http://schemas.microsoft.com/office/drawing/2018/hyperlinkcolor" val="tx"/>
                    </a:ext>
                  </a:extLst>
                </a:hlinkClick>
              </a:rPr>
              <a:t>lllyasviel</a:t>
            </a:r>
            <a:r>
              <a:rPr lang="en-IN" sz="1400" dirty="0">
                <a:hlinkClick r:id="rId3">
                  <a:extLst>
                    <a:ext uri="{A12FA001-AC4F-418D-AE19-62706E023703}">
                      <ahyp:hlinkClr xmlns:ahyp="http://schemas.microsoft.com/office/drawing/2018/hyperlinkcolor" val="tx"/>
                    </a:ext>
                  </a:extLst>
                </a:hlinkClick>
              </a:rPr>
              <a:t>/ControlNet: Let us control diffusion models! (github.com)</a:t>
            </a:r>
            <a:endParaRPr lang="en-IN" sz="1400" dirty="0"/>
          </a:p>
        </p:txBody>
      </p:sp>
    </p:spTree>
    <p:extLst>
      <p:ext uri="{BB962C8B-B14F-4D97-AF65-F5344CB8AC3E}">
        <p14:creationId xmlns:p14="http://schemas.microsoft.com/office/powerpoint/2010/main" val="17429071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A6BE46-D232-CA71-28B3-504554D362A7}"/>
              </a:ext>
            </a:extLst>
          </p:cNvPr>
          <p:cNvPicPr>
            <a:picLocks noGrp="1" noChangeAspect="1"/>
          </p:cNvPicPr>
          <p:nvPr>
            <p:ph idx="1"/>
          </p:nvPr>
        </p:nvPicPr>
        <p:blipFill rotWithShape="1">
          <a:blip r:embed="rId2"/>
          <a:srcRect l="10267" t="14029" r="38197" b="6141"/>
          <a:stretch/>
        </p:blipFill>
        <p:spPr>
          <a:xfrm>
            <a:off x="220288" y="1214953"/>
            <a:ext cx="5947429" cy="5182077"/>
          </a:xfrm>
        </p:spPr>
      </p:pic>
      <p:sp>
        <p:nvSpPr>
          <p:cNvPr id="6" name="Title 1">
            <a:extLst>
              <a:ext uri="{FF2B5EF4-FFF2-40B4-BE49-F238E27FC236}">
                <a16:creationId xmlns:a16="http://schemas.microsoft.com/office/drawing/2014/main" id="{C8902B09-9DFC-986F-3340-5A0E3E84A4FA}"/>
              </a:ext>
            </a:extLst>
          </p:cNvPr>
          <p:cNvSpPr>
            <a:spLocks noGrp="1"/>
          </p:cNvSpPr>
          <p:nvPr>
            <p:ph type="title"/>
          </p:nvPr>
        </p:nvSpPr>
        <p:spPr>
          <a:xfrm>
            <a:off x="300317" y="139978"/>
            <a:ext cx="10131425" cy="1455738"/>
          </a:xfrm>
        </p:spPr>
        <p:txBody>
          <a:bodyPr/>
          <a:lstStyle/>
          <a:p>
            <a:r>
              <a:rPr lang="en-IN" dirty="0" err="1"/>
              <a:t>Controlnet</a:t>
            </a:r>
            <a:r>
              <a:rPr lang="en-IN" dirty="0"/>
              <a:t> – The working ii</a:t>
            </a:r>
          </a:p>
        </p:txBody>
      </p:sp>
      <p:sp>
        <p:nvSpPr>
          <p:cNvPr id="8" name="TextBox 7">
            <a:extLst>
              <a:ext uri="{FF2B5EF4-FFF2-40B4-BE49-F238E27FC236}">
                <a16:creationId xmlns:a16="http://schemas.microsoft.com/office/drawing/2014/main" id="{707FB458-D0E8-F02F-FD82-1AABC2E6ECA2}"/>
              </a:ext>
            </a:extLst>
          </p:cNvPr>
          <p:cNvSpPr txBox="1"/>
          <p:nvPr/>
        </p:nvSpPr>
        <p:spPr>
          <a:xfrm>
            <a:off x="6920751" y="1595716"/>
            <a:ext cx="3792071" cy="4801314"/>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E4E8EC"/>
                </a:solidFill>
                <a:effectLst/>
                <a:latin typeface="-apple-system"/>
              </a:rPr>
              <a:t>In this way, the ControlNet can </a:t>
            </a:r>
            <a:r>
              <a:rPr lang="en-US" b="1" i="0" dirty="0">
                <a:solidFill>
                  <a:srgbClr val="E4E8EC"/>
                </a:solidFill>
                <a:effectLst/>
                <a:latin typeface="-apple-system"/>
              </a:rPr>
              <a:t>reuse</a:t>
            </a:r>
            <a:r>
              <a:rPr lang="en-US" b="0" i="0" dirty="0">
                <a:solidFill>
                  <a:srgbClr val="E4E8EC"/>
                </a:solidFill>
                <a:effectLst/>
                <a:latin typeface="-apple-system"/>
              </a:rPr>
              <a:t> the SD encoder as a </a:t>
            </a:r>
            <a:r>
              <a:rPr lang="en-US" b="1" i="0" dirty="0">
                <a:solidFill>
                  <a:srgbClr val="E4E8EC"/>
                </a:solidFill>
                <a:effectLst/>
                <a:latin typeface="-apple-system"/>
              </a:rPr>
              <a:t>deep, strong, robust, and powerful backbone</a:t>
            </a:r>
            <a:r>
              <a:rPr lang="en-US" b="0" i="0" dirty="0">
                <a:solidFill>
                  <a:srgbClr val="E4E8EC"/>
                </a:solidFill>
                <a:effectLst/>
                <a:latin typeface="-apple-system"/>
              </a:rPr>
              <a:t> to learn diverse controls. Many evidences validate that the SD encoder is an excellent backbone.</a:t>
            </a:r>
          </a:p>
          <a:p>
            <a:pPr marL="285750" indent="-285750" algn="l">
              <a:buFont typeface="Wingdings" panose="05000000000000000000" pitchFamily="2" charset="2"/>
              <a:buChar char="Ø"/>
            </a:pPr>
            <a:endParaRPr lang="en-US" b="0" i="0" dirty="0">
              <a:solidFill>
                <a:srgbClr val="E4E8EC"/>
              </a:solidFill>
              <a:effectLst/>
              <a:latin typeface="-apple-system"/>
            </a:endParaRPr>
          </a:p>
          <a:p>
            <a:pPr marL="285750" indent="-285750" algn="l">
              <a:buFont typeface="Wingdings" panose="05000000000000000000" pitchFamily="2" charset="2"/>
              <a:buChar char="Ø"/>
            </a:pPr>
            <a:r>
              <a:rPr lang="en-US" b="0" i="0" dirty="0">
                <a:solidFill>
                  <a:srgbClr val="E4E8EC"/>
                </a:solidFill>
                <a:effectLst/>
                <a:latin typeface="-apple-system"/>
              </a:rPr>
              <a:t>Note that the way we connect layers is computational efficient. The original SD encoder does not need to store gradients (the locked original SD Encoder Block 1234 and Middle). The required GPU memory is not much larger than original SD, although many layers are added. Great!</a:t>
            </a:r>
          </a:p>
        </p:txBody>
      </p:sp>
      <p:sp>
        <p:nvSpPr>
          <p:cNvPr id="9" name="TextBox 8">
            <a:extLst>
              <a:ext uri="{FF2B5EF4-FFF2-40B4-BE49-F238E27FC236}">
                <a16:creationId xmlns:a16="http://schemas.microsoft.com/office/drawing/2014/main" id="{2559F8C9-422B-79C9-A279-C36A8D87AE39}"/>
              </a:ext>
            </a:extLst>
          </p:cNvPr>
          <p:cNvSpPr txBox="1"/>
          <p:nvPr/>
        </p:nvSpPr>
        <p:spPr>
          <a:xfrm>
            <a:off x="62753" y="6410389"/>
            <a:ext cx="7637929" cy="369332"/>
          </a:xfrm>
          <a:prstGeom prst="rect">
            <a:avLst/>
          </a:prstGeom>
          <a:noFill/>
        </p:spPr>
        <p:txBody>
          <a:bodyPr wrap="square">
            <a:spAutoFit/>
          </a:bodyPr>
          <a:lstStyle/>
          <a:p>
            <a:r>
              <a:rPr lang="en-IN" dirty="0">
                <a:hlinkClick r:id="rId3">
                  <a:extLst>
                    <a:ext uri="{A12FA001-AC4F-418D-AE19-62706E023703}">
                      <ahyp:hlinkClr xmlns:ahyp="http://schemas.microsoft.com/office/drawing/2018/hyperlinkcolor" val="tx"/>
                    </a:ext>
                  </a:extLst>
                </a:hlinkClick>
              </a:rPr>
              <a:t>S</a:t>
            </a:r>
            <a:r>
              <a:rPr lang="en-IN" sz="1400" dirty="0">
                <a:hlinkClick r:id="rId3">
                  <a:extLst>
                    <a:ext uri="{A12FA001-AC4F-418D-AE19-62706E023703}">
                      <ahyp:hlinkClr xmlns:ahyp="http://schemas.microsoft.com/office/drawing/2018/hyperlinkcolor" val="tx"/>
                    </a:ext>
                  </a:extLst>
                </a:hlinkClick>
              </a:rPr>
              <a:t>ource: </a:t>
            </a:r>
            <a:r>
              <a:rPr lang="en-IN" sz="1400" dirty="0" err="1">
                <a:hlinkClick r:id="rId3">
                  <a:extLst>
                    <a:ext uri="{A12FA001-AC4F-418D-AE19-62706E023703}">
                      <ahyp:hlinkClr xmlns:ahyp="http://schemas.microsoft.com/office/drawing/2018/hyperlinkcolor" val="tx"/>
                    </a:ext>
                  </a:extLst>
                </a:hlinkClick>
              </a:rPr>
              <a:t>lllyasviel</a:t>
            </a:r>
            <a:r>
              <a:rPr lang="en-IN" sz="1400" dirty="0">
                <a:hlinkClick r:id="rId3">
                  <a:extLst>
                    <a:ext uri="{A12FA001-AC4F-418D-AE19-62706E023703}">
                      <ahyp:hlinkClr xmlns:ahyp="http://schemas.microsoft.com/office/drawing/2018/hyperlinkcolor" val="tx"/>
                    </a:ext>
                  </a:extLst>
                </a:hlinkClick>
              </a:rPr>
              <a:t>/ControlNet: Let us control diffusion models! (github.com)</a:t>
            </a:r>
            <a:endParaRPr lang="en-IN" sz="1400" dirty="0"/>
          </a:p>
        </p:txBody>
      </p:sp>
    </p:spTree>
    <p:extLst>
      <p:ext uri="{BB962C8B-B14F-4D97-AF65-F5344CB8AC3E}">
        <p14:creationId xmlns:p14="http://schemas.microsoft.com/office/powerpoint/2010/main" val="16031710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66867-BBA8-7A90-6197-35E833DCEA42}"/>
              </a:ext>
            </a:extLst>
          </p:cNvPr>
          <p:cNvSpPr>
            <a:spLocks noGrp="1"/>
          </p:cNvSpPr>
          <p:nvPr>
            <p:ph type="title"/>
          </p:nvPr>
        </p:nvSpPr>
        <p:spPr>
          <a:xfrm>
            <a:off x="62753" y="446164"/>
            <a:ext cx="10131425" cy="1456267"/>
          </a:xfrm>
        </p:spPr>
        <p:txBody>
          <a:bodyPr/>
          <a:lstStyle/>
          <a:p>
            <a:r>
              <a:rPr lang="en-IN" dirty="0"/>
              <a:t>Canny edge </a:t>
            </a:r>
            <a:br>
              <a:rPr lang="en-IN" dirty="0"/>
            </a:br>
            <a:r>
              <a:rPr lang="en-IN" dirty="0"/>
              <a:t>Variant </a:t>
            </a:r>
          </a:p>
        </p:txBody>
      </p:sp>
      <p:pic>
        <p:nvPicPr>
          <p:cNvPr id="5" name="Content Placeholder 4">
            <a:extLst>
              <a:ext uri="{FF2B5EF4-FFF2-40B4-BE49-F238E27FC236}">
                <a16:creationId xmlns:a16="http://schemas.microsoft.com/office/drawing/2014/main" id="{5F1226E1-63D2-48D1-A0DD-5A5A62368BE7}"/>
              </a:ext>
            </a:extLst>
          </p:cNvPr>
          <p:cNvPicPr>
            <a:picLocks noGrp="1" noChangeAspect="1"/>
          </p:cNvPicPr>
          <p:nvPr>
            <p:ph idx="1"/>
          </p:nvPr>
        </p:nvPicPr>
        <p:blipFill rotWithShape="1">
          <a:blip r:embed="rId2"/>
          <a:srcRect l="9714" t="18696" r="25761" b="4912"/>
          <a:stretch/>
        </p:blipFill>
        <p:spPr>
          <a:xfrm>
            <a:off x="2826777" y="576270"/>
            <a:ext cx="8567364" cy="5705459"/>
          </a:xfrm>
        </p:spPr>
      </p:pic>
      <p:sp>
        <p:nvSpPr>
          <p:cNvPr id="6" name="TextBox 5">
            <a:extLst>
              <a:ext uri="{FF2B5EF4-FFF2-40B4-BE49-F238E27FC236}">
                <a16:creationId xmlns:a16="http://schemas.microsoft.com/office/drawing/2014/main" id="{B73C5F7B-6D88-438E-A3A3-C08D13B71AD0}"/>
              </a:ext>
            </a:extLst>
          </p:cNvPr>
          <p:cNvSpPr txBox="1"/>
          <p:nvPr/>
        </p:nvSpPr>
        <p:spPr>
          <a:xfrm>
            <a:off x="62753" y="6411835"/>
            <a:ext cx="7637929" cy="369332"/>
          </a:xfrm>
          <a:prstGeom prst="rect">
            <a:avLst/>
          </a:prstGeom>
          <a:noFill/>
        </p:spPr>
        <p:txBody>
          <a:bodyPr wrap="square">
            <a:spAutoFit/>
          </a:bodyPr>
          <a:lstStyle/>
          <a:p>
            <a:r>
              <a:rPr lang="en-IN" dirty="0">
                <a:hlinkClick r:id="rId3">
                  <a:extLst>
                    <a:ext uri="{A12FA001-AC4F-418D-AE19-62706E023703}">
                      <ahyp:hlinkClr xmlns:ahyp="http://schemas.microsoft.com/office/drawing/2018/hyperlinkcolor" val="tx"/>
                    </a:ext>
                  </a:extLst>
                </a:hlinkClick>
              </a:rPr>
              <a:t>S</a:t>
            </a:r>
            <a:r>
              <a:rPr lang="en-IN" sz="1400" dirty="0">
                <a:hlinkClick r:id="rId3">
                  <a:extLst>
                    <a:ext uri="{A12FA001-AC4F-418D-AE19-62706E023703}">
                      <ahyp:hlinkClr xmlns:ahyp="http://schemas.microsoft.com/office/drawing/2018/hyperlinkcolor" val="tx"/>
                    </a:ext>
                  </a:extLst>
                </a:hlinkClick>
              </a:rPr>
              <a:t>ource: </a:t>
            </a:r>
            <a:r>
              <a:rPr lang="en-IN" sz="1400" dirty="0" err="1">
                <a:hlinkClick r:id="rId3">
                  <a:extLst>
                    <a:ext uri="{A12FA001-AC4F-418D-AE19-62706E023703}">
                      <ahyp:hlinkClr xmlns:ahyp="http://schemas.microsoft.com/office/drawing/2018/hyperlinkcolor" val="tx"/>
                    </a:ext>
                  </a:extLst>
                </a:hlinkClick>
              </a:rPr>
              <a:t>lllyasviel</a:t>
            </a:r>
            <a:r>
              <a:rPr lang="en-IN" sz="1400" dirty="0">
                <a:hlinkClick r:id="rId3">
                  <a:extLst>
                    <a:ext uri="{A12FA001-AC4F-418D-AE19-62706E023703}">
                      <ahyp:hlinkClr xmlns:ahyp="http://schemas.microsoft.com/office/drawing/2018/hyperlinkcolor" val="tx"/>
                    </a:ext>
                  </a:extLst>
                </a:hlinkClick>
              </a:rPr>
              <a:t>/ControlNet: Let us control diffusion models! (github.com)</a:t>
            </a:r>
            <a:endParaRPr lang="en-IN" sz="1400" dirty="0"/>
          </a:p>
        </p:txBody>
      </p:sp>
    </p:spTree>
    <p:extLst>
      <p:ext uri="{BB962C8B-B14F-4D97-AF65-F5344CB8AC3E}">
        <p14:creationId xmlns:p14="http://schemas.microsoft.com/office/powerpoint/2010/main" val="23907412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{ABB97745-0060-45B8-98F7-F8A53A7200EF}tf03457452</Template>
  <TotalTime>589</TotalTime>
  <Words>951</Words>
  <Application>Microsoft Office PowerPoint</Application>
  <PresentationFormat>Widescreen</PresentationFormat>
  <Paragraphs>62</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-apple-system</vt:lpstr>
      <vt:lpstr>Arial</vt:lpstr>
      <vt:lpstr>Bookman Old Style</vt:lpstr>
      <vt:lpstr>Calibri</vt:lpstr>
      <vt:lpstr>Calibri Light</vt:lpstr>
      <vt:lpstr>Roboto</vt:lpstr>
      <vt:lpstr>source-serif-pro</vt:lpstr>
      <vt:lpstr>Wingdings</vt:lpstr>
      <vt:lpstr>Celestial</vt:lpstr>
      <vt:lpstr>AI Interior generation  using:</vt:lpstr>
      <vt:lpstr>PowerPoint Presentation</vt:lpstr>
      <vt:lpstr>Inpainting parameters</vt:lpstr>
      <vt:lpstr>Inpainting parameters</vt:lpstr>
      <vt:lpstr>SO we ARe basically doing this:</vt:lpstr>
      <vt:lpstr>What is controlnet?</vt:lpstr>
      <vt:lpstr>Controlnet – The working</vt:lpstr>
      <vt:lpstr>Controlnet – The working ii</vt:lpstr>
      <vt:lpstr>Canny edge  Variant </vt:lpstr>
      <vt:lpstr>Depth Variant </vt:lpstr>
      <vt:lpstr>PowerPoint Presentation</vt:lpstr>
      <vt:lpstr>PowerPoint Presentation</vt:lpstr>
      <vt:lpstr>Another idea is to use multiple rounds of inpainting</vt:lpstr>
      <vt:lpstr>PowerPoint Presentation</vt:lpstr>
      <vt:lpstr>PowerPoint Presentation</vt:lpstr>
      <vt:lpstr>PowerPoint Presentation</vt:lpstr>
      <vt:lpstr>PowerPoint Presentation</vt:lpstr>
      <vt:lpstr>PowerPoint Presentation</vt:lpstr>
      <vt:lpstr>Now, lets say I like this model:</vt:lpstr>
      <vt:lpstr>Using the controlnet depth option</vt:lpstr>
      <vt:lpstr>PowerPoint Presentation</vt:lpstr>
      <vt:lpstr>PowerPoint Presentation</vt:lpstr>
      <vt:lpstr>Similarly, we can generate variants of other models…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Interior generation  using:</dc:title>
  <dc:creator>U2130746 IIIT-H</dc:creator>
  <cp:lastModifiedBy>U2130746 IIIT-H</cp:lastModifiedBy>
  <cp:revision>4</cp:revision>
  <dcterms:created xsi:type="dcterms:W3CDTF">2023-05-18T09:11:38Z</dcterms:created>
  <dcterms:modified xsi:type="dcterms:W3CDTF">2023-05-21T05:28:25Z</dcterms:modified>
</cp:coreProperties>
</file>